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3970000" cy="1079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228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457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685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9144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64" autoAdjust="0"/>
  </p:normalViewPr>
  <p:slideViewPr>
    <p:cSldViewPr snapToGrid="0">
      <p:cViewPr>
        <p:scale>
          <a:sx n="75" d="100"/>
          <a:sy n="75" d="100"/>
        </p:scale>
        <p:origin x="-119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tif>
</file>

<file path=ppt/media/image18.png>
</file>

<file path=ppt/media/image19.tif>
</file>

<file path=ppt/media/image2.png>
</file>

<file path=ppt/media/image20.png>
</file>

<file path=ppt/media/image21.png>
</file>

<file path=ppt/media/image22.png>
</file>

<file path=ppt/media/image23.png>
</file>

<file path=ppt/media/image24.tif>
</file>

<file path=ppt/media/image25.png>
</file>

<file path=ppt/media/image26.tif>
</file>

<file path=ppt/media/image27.png>
</file>

<file path=ppt/media/image3.png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1918642"/>
            <a:ext cx="11241486" cy="3547071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64257" y="5561210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1364257" y="6993681"/>
            <a:ext cx="11241486" cy="5080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r">
              <a:lnSpc>
                <a:spcPct val="90000"/>
              </a:lnSpc>
              <a:buSzTx/>
              <a:buNone/>
              <a:defRPr sz="900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1364257" y="4742656"/>
            <a:ext cx="11241486" cy="736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n"/>
          <p:cNvSpPr>
            <a:spLocks noGrp="1"/>
          </p:cNvSpPr>
          <p:nvPr>
            <p:ph type="pic" idx="21"/>
          </p:nvPr>
        </p:nvSpPr>
        <p:spPr>
          <a:xfrm>
            <a:off x="-873125" y="158750"/>
            <a:ext cx="15708068" cy="1047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n"/>
          <p:cNvSpPr>
            <a:spLocks noGrp="1"/>
          </p:cNvSpPr>
          <p:nvPr>
            <p:ph type="pic" idx="21"/>
          </p:nvPr>
        </p:nvSpPr>
        <p:spPr>
          <a:xfrm>
            <a:off x="1725786" y="840878"/>
            <a:ext cx="10504786" cy="70068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7375673"/>
            <a:ext cx="11241486" cy="1527970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2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64257" y="8958212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6790156" y="10090546"/>
            <a:ext cx="376045" cy="38854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3623964"/>
            <a:ext cx="11241486" cy="3547072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n"/>
          <p:cNvSpPr>
            <a:spLocks noGrp="1"/>
          </p:cNvSpPr>
          <p:nvPr>
            <p:ph type="pic" idx="21"/>
          </p:nvPr>
        </p:nvSpPr>
        <p:spPr>
          <a:xfrm>
            <a:off x="2919511" y="840878"/>
            <a:ext cx="13274230" cy="88494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exto del título"/>
          <p:cNvSpPr txBox="1">
            <a:spLocks noGrp="1"/>
          </p:cNvSpPr>
          <p:nvPr>
            <p:ph type="title"/>
          </p:nvPr>
        </p:nvSpPr>
        <p:spPr>
          <a:xfrm>
            <a:off x="1023193" y="840878"/>
            <a:ext cx="5729884" cy="4283771"/>
          </a:xfrm>
          <a:prstGeom prst="rect">
            <a:avLst/>
          </a:prstGeom>
        </p:spPr>
        <p:txBody>
          <a:bodyPr anchor="b"/>
          <a:lstStyle>
            <a:lvl1pPr>
              <a:defRPr sz="3300" b="1"/>
            </a:lvl1pPr>
          </a:lstStyle>
          <a:p>
            <a:r>
              <a:t>Texto del título</a:t>
            </a:r>
          </a:p>
        </p:txBody>
      </p:sp>
      <p:sp>
        <p:nvSpPr>
          <p:cNvPr id="4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023193" y="5274716"/>
            <a:ext cx="5729884" cy="440655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9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7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n"/>
          <p:cNvSpPr>
            <a:spLocks noGrp="1"/>
          </p:cNvSpPr>
          <p:nvPr>
            <p:ph type="pic" idx="21"/>
          </p:nvPr>
        </p:nvSpPr>
        <p:spPr>
          <a:xfrm>
            <a:off x="4870400" y="2955478"/>
            <a:ext cx="10129615" cy="67530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67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1023193" y="2955478"/>
            <a:ext cx="5729884" cy="6753077"/>
          </a:xfrm>
          <a:prstGeom prst="rect">
            <a:avLst/>
          </a:prstGeom>
        </p:spPr>
        <p:txBody>
          <a:bodyPr/>
          <a:lstStyle>
            <a:lvl1pPr marL="146957" indent="-146957">
              <a:defRPr b="1"/>
            </a:lvl1pPr>
            <a:lvl2pPr marL="489857" indent="-146957">
              <a:defRPr b="1"/>
            </a:lvl2pPr>
            <a:lvl3pPr marL="832757" indent="-146957">
              <a:defRPr b="1"/>
            </a:lvl3pPr>
            <a:lvl4pPr marL="1175657" indent="-146957">
              <a:defRPr b="1"/>
            </a:lvl4pPr>
            <a:lvl5pPr marL="1518557" indent="-146957">
              <a:defRPr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ivel de texto 1…"/>
          <p:cNvSpPr txBox="1">
            <a:spLocks noGrp="1"/>
          </p:cNvSpPr>
          <p:nvPr>
            <p:ph type="body" idx="1"/>
          </p:nvPr>
        </p:nvSpPr>
        <p:spPr>
          <a:xfrm>
            <a:off x="1023193" y="1523007"/>
            <a:ext cx="11923614" cy="774898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n"/>
          <p:cNvSpPr>
            <a:spLocks noGrp="1"/>
          </p:cNvSpPr>
          <p:nvPr>
            <p:ph type="pic" idx="21"/>
          </p:nvPr>
        </p:nvSpPr>
        <p:spPr>
          <a:xfrm>
            <a:off x="-2551163" y="1113730"/>
            <a:ext cx="12864953" cy="85766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n"/>
          <p:cNvSpPr>
            <a:spLocks noGrp="1"/>
          </p:cNvSpPr>
          <p:nvPr>
            <p:ph type="pic" sz="quarter" idx="22"/>
          </p:nvPr>
        </p:nvSpPr>
        <p:spPr>
          <a:xfrm>
            <a:off x="7175996" y="5558791"/>
            <a:ext cx="6507511" cy="4340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n"/>
          <p:cNvSpPr>
            <a:spLocks noGrp="1"/>
          </p:cNvSpPr>
          <p:nvPr>
            <p:ph type="pic" sz="quarter" idx="23"/>
          </p:nvPr>
        </p:nvSpPr>
        <p:spPr>
          <a:xfrm>
            <a:off x="6985000" y="1111310"/>
            <a:ext cx="6302872" cy="420191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1023193" y="636240"/>
            <a:ext cx="11923614" cy="231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1023193" y="2955478"/>
            <a:ext cx="11923614" cy="6753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ln w="12700">
            <a:miter lim="400000"/>
          </a:ln>
        </p:spPr>
        <p:txBody>
          <a:bodyPr wrap="none" lIns="54570" tIns="54570" rIns="54570" bIns="54570">
            <a:spAutoFit/>
          </a:bodyPr>
          <a:lstStyle>
            <a:lvl1pPr algn="ctr">
              <a:spcBef>
                <a:spcPts val="0"/>
              </a:spcBef>
              <a:defRPr sz="18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48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1pPr>
      <a:lvl2pPr marL="592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1037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1481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1926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2370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2815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3259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3704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hyperlink" Target="http://rmarkdown.rstudio.com" TargetMode="External"/><Relationship Id="rId3" Type="http://schemas.openxmlformats.org/officeDocument/2006/relationships/image" Target="../media/image3.png"/><Relationship Id="rId21" Type="http://schemas.openxmlformats.org/officeDocument/2006/relationships/image" Target="../media/image19.tif"/><Relationship Id="rId7" Type="http://schemas.openxmlformats.org/officeDocument/2006/relationships/hyperlink" Target="http://shinyapps.io" TargetMode="External"/><Relationship Id="rId12" Type="http://schemas.openxmlformats.org/officeDocument/2006/relationships/image" Target="../media/image10.png"/><Relationship Id="rId17" Type="http://schemas.openxmlformats.org/officeDocument/2006/relationships/image" Target="../media/image15.jpeg"/><Relationship Id="rId25" Type="http://schemas.openxmlformats.org/officeDocument/2006/relationships/hyperlink" Target="http://posit.co" TargetMode="External"/><Relationship Id="rId2" Type="http://schemas.openxmlformats.org/officeDocument/2006/relationships/image" Target="../media/image2.pn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rpubs.com" TargetMode="External"/><Relationship Id="rId11" Type="http://schemas.openxmlformats.org/officeDocument/2006/relationships/image" Target="../media/image9.png"/><Relationship Id="rId24" Type="http://schemas.openxmlformats.org/officeDocument/2006/relationships/hyperlink" Target="mailto:info@posit.co" TargetMode="External"/><Relationship Id="rId5" Type="http://schemas.openxmlformats.org/officeDocument/2006/relationships/image" Target="../media/image5.tif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tif"/><Relationship Id="rId4" Type="http://schemas.openxmlformats.org/officeDocument/2006/relationships/image" Target="../media/image4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hyperlink" Target="https://pos.it/cheatsheets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"/><Relationship Id="rId13" Type="http://schemas.openxmlformats.org/officeDocument/2006/relationships/image" Target="../media/image21.png"/><Relationship Id="rId3" Type="http://schemas.openxmlformats.org/officeDocument/2006/relationships/image" Target="../media/image23.png"/><Relationship Id="rId7" Type="http://schemas.openxmlformats.org/officeDocument/2006/relationships/image" Target="../media/image25.png"/><Relationship Id="rId12" Type="http://schemas.openxmlformats.org/officeDocument/2006/relationships/image" Target="../media/image27.png"/><Relationship Id="rId17" Type="http://schemas.openxmlformats.org/officeDocument/2006/relationships/hyperlink" Target="https://pos.it/cheatsheets" TargetMode="External"/><Relationship Id="rId2" Type="http://schemas.openxmlformats.org/officeDocument/2006/relationships/image" Target="../media/image22.png"/><Relationship Id="rId16" Type="http://schemas.openxmlformats.org/officeDocument/2006/relationships/hyperlink" Target="http://rmarkdown.rstudio.com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pkgs.rstudio.com/bslib/" TargetMode="External"/><Relationship Id="rId11" Type="http://schemas.openxmlformats.org/officeDocument/2006/relationships/image" Target="../media/image26.tif"/><Relationship Id="rId5" Type="http://schemas.openxmlformats.org/officeDocument/2006/relationships/image" Target="../media/image24.tif"/><Relationship Id="rId15" Type="http://schemas.openxmlformats.org/officeDocument/2006/relationships/hyperlink" Target="http://posit.co" TargetMode="External"/><Relationship Id="rId10" Type="http://schemas.openxmlformats.org/officeDocument/2006/relationships/hyperlink" Target="https://bookdown.org/yihui/rmarkdown/shiny-embedded.html" TargetMode="External"/><Relationship Id="rId4" Type="http://schemas.openxmlformats.org/officeDocument/2006/relationships/hyperlink" Target="https://posit.co/products/enterprise/connect/" TargetMode="External"/><Relationship Id="rId9" Type="http://schemas.openxmlformats.org/officeDocument/2006/relationships/hyperlink" Target="https://rmarkdown.rstudio.com/authoring_shiny_prerendered.HTML" TargetMode="External"/><Relationship Id="rId14" Type="http://schemas.openxmlformats.org/officeDocument/2006/relationships/hyperlink" Target="mailto:info@posit.co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creenshot 2023-05-05 at 7.40.52 PM.png" descr="Screenshot 2023-05-05 at 7.40.52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274" y="5367335"/>
            <a:ext cx="3973633" cy="9166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Screenshot 2023-05-05 at 7.14.04 PM.png" descr="Screenshot 2023-05-05 at 7.14.04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0312" y="1390042"/>
            <a:ext cx="6429085" cy="3548318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Rectángulo"/>
          <p:cNvSpPr/>
          <p:nvPr/>
        </p:nvSpPr>
        <p:spPr>
          <a:xfrm>
            <a:off x="3403737" y="6846822"/>
            <a:ext cx="3577808" cy="3445719"/>
          </a:xfrm>
          <a:prstGeom prst="rect">
            <a:avLst/>
          </a:prstGeom>
          <a:solidFill>
            <a:srgbClr val="F7FBFE"/>
          </a:solidFill>
          <a:ln w="25400">
            <a:solidFill>
              <a:srgbClr val="CDE7F6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2" name="Rectángulo"/>
          <p:cNvSpPr/>
          <p:nvPr/>
        </p:nvSpPr>
        <p:spPr>
          <a:xfrm>
            <a:off x="7107555" y="9047842"/>
            <a:ext cx="3130467" cy="872448"/>
          </a:xfrm>
          <a:prstGeom prst="rect">
            <a:avLst/>
          </a:prstGeom>
          <a:solidFill>
            <a:srgbClr val="F3F3F3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3" name="Output data frames as tables using  kable(data, caption).…"/>
          <p:cNvSpPr txBox="1"/>
          <p:nvPr/>
        </p:nvSpPr>
        <p:spPr>
          <a:xfrm>
            <a:off x="7107556" y="8757881"/>
            <a:ext cx="3240126" cy="1572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>
              <a:lnSpc>
                <a:spcPct val="80000"/>
              </a:lnSpc>
              <a:spcBef>
                <a:spcPts val="400"/>
              </a:spcBef>
              <a:defRPr sz="1000" b="0">
                <a:solidFill>
                  <a:srgbClr val="000000"/>
                </a:solidFill>
              </a:defRPr>
            </a:pPr>
            <a:r>
              <a:rPr dirty="0"/>
              <a:t>Output data frames as tables using </a:t>
            </a:r>
            <a:br>
              <a:rPr dirty="0"/>
            </a:br>
            <a:r>
              <a:rPr b="1" dirty="0" err="1"/>
              <a:t>kable</a:t>
            </a:r>
            <a:r>
              <a:rPr b="1" dirty="0"/>
              <a:t>(</a:t>
            </a:r>
            <a:r>
              <a:rPr dirty="0"/>
              <a:t>data, caption</a:t>
            </a:r>
            <a:r>
              <a:rPr b="1" dirty="0"/>
              <a:t>)</a:t>
            </a:r>
            <a:r>
              <a:rPr dirty="0"/>
              <a:t>.</a:t>
            </a:r>
            <a:br>
              <a:rPr dirty="0"/>
            </a:br>
            <a:endParaRPr dirty="0"/>
          </a:p>
          <a:p>
            <a:pPr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r>
              <a:rPr dirty="0">
                <a:latin typeface="Consolas" panose="020B0609020204030204" pitchFamily="49" charset="0"/>
              </a:rPr>
              <a:t>```{r}</a:t>
            </a:r>
            <a:br>
              <a:rPr dirty="0">
                <a:latin typeface="Consolas" panose="020B0609020204030204" pitchFamily="49" charset="0"/>
              </a:rPr>
            </a:br>
            <a:r>
              <a:rPr dirty="0">
                <a:latin typeface="Consolas" panose="020B0609020204030204" pitchFamily="49" charset="0"/>
              </a:rPr>
              <a:t>data &lt;- faithful[1:4, ]</a:t>
            </a:r>
            <a:br>
              <a:rPr dirty="0">
                <a:latin typeface="Consolas" panose="020B0609020204030204" pitchFamily="49" charset="0"/>
              </a:rPr>
            </a:br>
            <a:r>
              <a:rPr dirty="0" err="1">
                <a:latin typeface="Consolas" panose="020B0609020204030204" pitchFamily="49" charset="0"/>
              </a:rPr>
              <a:t>knitr</a:t>
            </a:r>
            <a:r>
              <a:rPr dirty="0">
                <a:latin typeface="Consolas" panose="020B0609020204030204" pitchFamily="49" charset="0"/>
              </a:rPr>
              <a:t>::</a:t>
            </a:r>
            <a:r>
              <a:rPr dirty="0" err="1">
                <a:latin typeface="Consolas" panose="020B0609020204030204" pitchFamily="49" charset="0"/>
              </a:rPr>
              <a:t>kable</a:t>
            </a:r>
            <a:r>
              <a:rPr dirty="0">
                <a:latin typeface="Consolas" panose="020B0609020204030204" pitchFamily="49" charset="0"/>
              </a:rPr>
              <a:t>(data, </a:t>
            </a:r>
          </a:p>
          <a:p>
            <a:pPr>
              <a:spcBef>
                <a:spcPts val="600"/>
              </a:spcBef>
              <a:defRPr sz="1000" b="0">
                <a:solidFill>
                  <a:srgbClr val="000000"/>
                </a:solidFill>
              </a:defRPr>
            </a:pPr>
            <a:r>
              <a:rPr dirty="0">
                <a:latin typeface="Consolas" panose="020B0609020204030204" pitchFamily="49" charset="0"/>
              </a:rPr>
              <a:t>           caption = "Table with </a:t>
            </a:r>
            <a:r>
              <a:rPr dirty="0" err="1">
                <a:latin typeface="Consolas" panose="020B0609020204030204" pitchFamily="49" charset="0"/>
              </a:rPr>
              <a:t>kable</a:t>
            </a:r>
            <a:r>
              <a:rPr dirty="0">
                <a:latin typeface="Consolas" panose="020B0609020204030204" pitchFamily="49" charset="0"/>
              </a:rPr>
              <a:t>")</a:t>
            </a:r>
            <a:br>
              <a:rPr dirty="0">
                <a:latin typeface="Consolas" panose="020B0609020204030204" pitchFamily="49" charset="0"/>
              </a:rPr>
            </a:br>
            <a:r>
              <a:rPr dirty="0">
                <a:latin typeface="Consolas" panose="020B0609020204030204" pitchFamily="49" charset="0"/>
              </a:rPr>
              <a:t>```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1000" b="0">
                <a:solidFill>
                  <a:srgbClr val="000000"/>
                </a:solidFill>
              </a:defRPr>
            </a:pPr>
            <a:r>
              <a:rPr dirty="0"/>
              <a:t>Other table packages include </a:t>
            </a:r>
            <a:r>
              <a:rPr b="1" dirty="0" err="1"/>
              <a:t>flextable</a:t>
            </a:r>
            <a:r>
              <a:rPr dirty="0"/>
              <a:t>, </a:t>
            </a:r>
            <a:r>
              <a:rPr b="1" dirty="0" err="1"/>
              <a:t>gt</a:t>
            </a:r>
            <a:r>
              <a:rPr dirty="0"/>
              <a:t>, and </a:t>
            </a:r>
            <a:r>
              <a:rPr b="1" dirty="0" err="1"/>
              <a:t>kableExtra</a:t>
            </a:r>
            <a:r>
              <a:rPr dirty="0"/>
              <a:t>.</a:t>
            </a:r>
          </a:p>
        </p:txBody>
      </p:sp>
      <p:sp>
        <p:nvSpPr>
          <p:cNvPr id="124" name="Rectángulo"/>
          <p:cNvSpPr/>
          <p:nvPr/>
        </p:nvSpPr>
        <p:spPr>
          <a:xfrm>
            <a:off x="321948" y="8584077"/>
            <a:ext cx="2928372" cy="449231"/>
          </a:xfrm>
          <a:prstGeom prst="rect">
            <a:avLst/>
          </a:prstGeom>
          <a:solidFill>
            <a:srgbClr val="F3F3F3"/>
          </a:solidFill>
          <a:ln w="12700" cap="flat">
            <a:noFill/>
            <a:miter lim="400000"/>
          </a:ln>
          <a:effectLst/>
        </p:spPr>
        <p:txBody>
          <a:bodyPr wrap="square" lIns="54570" tIns="54570" rIns="54570" bIns="54570" numCol="1" anchor="ctr">
            <a:no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5" name="Set options for the entire document in the first chunk.…"/>
          <p:cNvSpPr txBox="1"/>
          <p:nvPr/>
        </p:nvSpPr>
        <p:spPr>
          <a:xfrm>
            <a:off x="366535" y="8386238"/>
            <a:ext cx="3042604" cy="6670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numCol="1" anchor="t">
            <a:noAutofit/>
          </a:bodyPr>
          <a:lstStyle/>
          <a:p>
            <a:pPr>
              <a:lnSpc>
                <a:spcPct val="7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dirty="0"/>
              <a:t>Set options for the entire document in the first chunk.</a:t>
            </a:r>
          </a:p>
          <a:p>
            <a:pPr>
              <a:lnSpc>
                <a:spcPct val="7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endParaRPr dirty="0"/>
          </a:p>
          <a:p>
            <a:pPr>
              <a:lnSpc>
                <a:spcPct val="9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dirty="0">
                <a:latin typeface="Consolas" panose="020B0609020204030204" pitchFamily="49" charset="0"/>
              </a:rPr>
              <a:t>```{r include=FALSE}</a:t>
            </a:r>
            <a:br>
              <a:rPr dirty="0">
                <a:latin typeface="Consolas" panose="020B0609020204030204" pitchFamily="49" charset="0"/>
              </a:rPr>
            </a:br>
            <a:r>
              <a:rPr dirty="0" err="1">
                <a:latin typeface="Consolas" panose="020B0609020204030204" pitchFamily="49" charset="0"/>
              </a:rPr>
              <a:t>knitr</a:t>
            </a:r>
            <a:r>
              <a:rPr dirty="0">
                <a:latin typeface="Consolas" panose="020B0609020204030204" pitchFamily="49" charset="0"/>
              </a:rPr>
              <a:t>::</a:t>
            </a:r>
            <a:r>
              <a:rPr dirty="0" err="1">
                <a:latin typeface="Consolas" panose="020B0609020204030204" pitchFamily="49" charset="0"/>
              </a:rPr>
              <a:t>opts_chunk$set</a:t>
            </a:r>
            <a:r>
              <a:rPr dirty="0">
                <a:latin typeface="Consolas" panose="020B0609020204030204" pitchFamily="49" charset="0"/>
              </a:rPr>
              <a:t>(message = FALSE)</a:t>
            </a:r>
            <a:br>
              <a:rPr dirty="0">
                <a:latin typeface="Consolas" panose="020B0609020204030204" pitchFamily="49" charset="0"/>
              </a:rPr>
            </a:br>
            <a:r>
              <a:rPr dirty="0">
                <a:latin typeface="Consolas" panose="020B0609020204030204" pitchFamily="49" charset="0"/>
              </a:rPr>
              <a:t>```</a:t>
            </a:r>
          </a:p>
        </p:txBody>
      </p:sp>
      <p:sp>
        <p:nvSpPr>
          <p:cNvPr id="127" name="Rectángulo"/>
          <p:cNvSpPr/>
          <p:nvPr/>
        </p:nvSpPr>
        <p:spPr>
          <a:xfrm>
            <a:off x="10527957" y="9398388"/>
            <a:ext cx="3115773" cy="932776"/>
          </a:xfrm>
          <a:prstGeom prst="rect">
            <a:avLst/>
          </a:prstGeom>
          <a:solidFill>
            <a:srgbClr val="F7FBFE"/>
          </a:solidFill>
          <a:ln w="12700">
            <a:solidFill>
              <a:srgbClr val="CDE7F6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Rectángulo"/>
          <p:cNvSpPr/>
          <p:nvPr/>
        </p:nvSpPr>
        <p:spPr>
          <a:xfrm>
            <a:off x="12003970" y="9436180"/>
            <a:ext cx="1610012" cy="764172"/>
          </a:xfrm>
          <a:prstGeom prst="rect">
            <a:avLst/>
          </a:prstGeom>
          <a:solidFill>
            <a:srgbClr val="FFFFFF"/>
          </a:solidFill>
          <a:ln w="3175">
            <a:solidFill>
              <a:srgbClr val="A6AAA9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9" name="Rectángulo"/>
          <p:cNvSpPr/>
          <p:nvPr/>
        </p:nvSpPr>
        <p:spPr>
          <a:xfrm>
            <a:off x="10475793" y="8608016"/>
            <a:ext cx="3270251" cy="753685"/>
          </a:xfrm>
          <a:prstGeom prst="rect">
            <a:avLst/>
          </a:prstGeom>
          <a:solidFill>
            <a:srgbClr val="F7F7F7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0" name="Línea"/>
          <p:cNvSpPr/>
          <p:nvPr/>
        </p:nvSpPr>
        <p:spPr>
          <a:xfrm>
            <a:off x="12106873" y="9718632"/>
            <a:ext cx="1478090" cy="2331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203"/>
                </a:moveTo>
                <a:lnTo>
                  <a:pt x="0" y="0"/>
                </a:lnTo>
                <a:lnTo>
                  <a:pt x="6258" y="0"/>
                </a:lnTo>
                <a:lnTo>
                  <a:pt x="6258" y="21600"/>
                </a:lnTo>
                <a:lnTo>
                  <a:pt x="21600" y="21600"/>
                </a:lnTo>
              </a:path>
            </a:pathLst>
          </a:custGeom>
          <a:ln>
            <a:solidFill>
              <a:srgbClr val="DDDDDD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DDDDDD"/>
                </a:solidFill>
              </a:defRPr>
            </a:pPr>
            <a:endParaRPr/>
          </a:p>
        </p:txBody>
      </p:sp>
      <p:grpSp>
        <p:nvGrpSpPr>
          <p:cNvPr id="148" name="Agrupar"/>
          <p:cNvGrpSpPr/>
          <p:nvPr/>
        </p:nvGrpSpPr>
        <p:grpSpPr>
          <a:xfrm>
            <a:off x="8383487" y="-1013161"/>
            <a:ext cx="6157893" cy="3553962"/>
            <a:chOff x="0" y="51032"/>
            <a:chExt cx="6157891" cy="3553961"/>
          </a:xfrm>
        </p:grpSpPr>
        <p:grpSp>
          <p:nvGrpSpPr>
            <p:cNvPr id="146" name="Agrupar"/>
            <p:cNvGrpSpPr/>
            <p:nvPr/>
          </p:nvGrpSpPr>
          <p:grpSpPr>
            <a:xfrm>
              <a:off x="23293" y="51032"/>
              <a:ext cx="6134599" cy="2980091"/>
              <a:chOff x="0" y="51032"/>
              <a:chExt cx="6134598" cy="2980090"/>
            </a:xfrm>
          </p:grpSpPr>
          <p:sp>
            <p:nvSpPr>
              <p:cNvPr id="131" name="Triángulo"/>
              <p:cNvSpPr/>
              <p:nvPr/>
            </p:nvSpPr>
            <p:spPr>
              <a:xfrm rot="1800000">
                <a:off x="1177377" y="304285"/>
                <a:ext cx="1319509" cy="1143860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" name="Círculo"/>
              <p:cNvSpPr/>
              <p:nvPr/>
            </p:nvSpPr>
            <p:spPr>
              <a:xfrm flipH="1">
                <a:off x="1550782" y="838357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3" name="Círculo"/>
              <p:cNvSpPr/>
              <p:nvPr/>
            </p:nvSpPr>
            <p:spPr>
              <a:xfrm flipH="1">
                <a:off x="0" y="819778"/>
                <a:ext cx="422089" cy="422090"/>
              </a:xfrm>
              <a:prstGeom prst="ellipse">
                <a:avLst/>
              </a:prstGeom>
              <a:solidFill>
                <a:srgbClr val="D0E0E3">
                  <a:alpha val="50458"/>
                </a:srgbClr>
              </a:solidFill>
              <a:ln w="6350" cap="flat">
                <a:solidFill>
                  <a:srgbClr val="D0E0E3">
                    <a:alpha val="50458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4" name="Triángulo"/>
              <p:cNvSpPr/>
              <p:nvPr/>
            </p:nvSpPr>
            <p:spPr>
              <a:xfrm rot="19800000">
                <a:off x="2896973" y="973389"/>
                <a:ext cx="1319509" cy="1143860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5" name="Triángulo"/>
              <p:cNvSpPr/>
              <p:nvPr/>
            </p:nvSpPr>
            <p:spPr>
              <a:xfrm rot="1800000">
                <a:off x="3470359" y="1634009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6" name="Círculo"/>
              <p:cNvSpPr/>
              <p:nvPr/>
            </p:nvSpPr>
            <p:spPr>
              <a:xfrm flipH="1">
                <a:off x="3461021" y="1507461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7" name="Círculo"/>
              <p:cNvSpPr/>
              <p:nvPr/>
            </p:nvSpPr>
            <p:spPr>
              <a:xfrm flipH="1">
                <a:off x="3843763" y="2168082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8" name="Triángulo"/>
              <p:cNvSpPr/>
              <p:nvPr/>
            </p:nvSpPr>
            <p:spPr>
              <a:xfrm rot="1800000">
                <a:off x="3470359" y="312963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9" name="Círculo"/>
              <p:cNvSpPr/>
              <p:nvPr/>
            </p:nvSpPr>
            <p:spPr>
              <a:xfrm flipH="1">
                <a:off x="3843763" y="847036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" name="Triángulo"/>
              <p:cNvSpPr/>
              <p:nvPr/>
            </p:nvSpPr>
            <p:spPr>
              <a:xfrm rot="19800000">
                <a:off x="4044130" y="318647"/>
                <a:ext cx="1319509" cy="1143861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" name="Círculo"/>
              <p:cNvSpPr/>
              <p:nvPr/>
            </p:nvSpPr>
            <p:spPr>
              <a:xfrm flipH="1">
                <a:off x="4608178" y="852720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" name="Triángulo"/>
              <p:cNvSpPr/>
              <p:nvPr/>
            </p:nvSpPr>
            <p:spPr>
              <a:xfrm rot="1800000">
                <a:off x="4617515" y="979268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" name="Círculo"/>
              <p:cNvSpPr/>
              <p:nvPr/>
            </p:nvSpPr>
            <p:spPr>
              <a:xfrm flipH="1">
                <a:off x="4990919" y="1513341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" name="Triángulo"/>
              <p:cNvSpPr/>
              <p:nvPr/>
            </p:nvSpPr>
            <p:spPr>
              <a:xfrm rot="19800000">
                <a:off x="1751148" y="309969"/>
                <a:ext cx="1319510" cy="1143860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" name="Círculo"/>
              <p:cNvSpPr/>
              <p:nvPr/>
            </p:nvSpPr>
            <p:spPr>
              <a:xfrm flipH="1">
                <a:off x="2315196" y="844041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47" name="Rectángulo"/>
            <p:cNvSpPr/>
            <p:nvPr/>
          </p:nvSpPr>
          <p:spPr>
            <a:xfrm>
              <a:off x="0" y="1038072"/>
              <a:ext cx="5593304" cy="2566922"/>
            </a:xfrm>
            <a:prstGeom prst="rect">
              <a:avLst/>
            </a:pr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20382">
                  <a:srgbClr val="FFFFFF">
                    <a:alpha val="45796"/>
                  </a:srgbClr>
                </a:gs>
                <a:gs pos="35803">
                  <a:srgbClr val="FFFFFF">
                    <a:alpha val="72898"/>
                  </a:srgbClr>
                </a:gs>
                <a:gs pos="55434">
                  <a:srgbClr val="FFFFFF"/>
                </a:gs>
              </a:gsLst>
              <a:path path="shape">
                <a:fillToRect l="52462" t="-2372" r="47537" b="102372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49" name="Rectángulo"/>
          <p:cNvSpPr/>
          <p:nvPr/>
        </p:nvSpPr>
        <p:spPr>
          <a:xfrm>
            <a:off x="10471747" y="7838848"/>
            <a:ext cx="3270251" cy="534373"/>
          </a:xfrm>
          <a:prstGeom prst="rect">
            <a:avLst/>
          </a:prstGeom>
          <a:solidFill>
            <a:srgbClr val="F7F7F7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0" name="Rectángulo"/>
          <p:cNvSpPr/>
          <p:nvPr/>
        </p:nvSpPr>
        <p:spPr>
          <a:xfrm>
            <a:off x="10475793" y="2046370"/>
            <a:ext cx="3270251" cy="731521"/>
          </a:xfrm>
          <a:prstGeom prst="rect">
            <a:avLst/>
          </a:prstGeom>
          <a:solidFill>
            <a:srgbClr val="F7F7F7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1" name="Rectángulo redondeado"/>
          <p:cNvSpPr/>
          <p:nvPr/>
        </p:nvSpPr>
        <p:spPr>
          <a:xfrm>
            <a:off x="12115823" y="6936781"/>
            <a:ext cx="1033595" cy="158271"/>
          </a:xfrm>
          <a:prstGeom prst="roundRect">
            <a:avLst>
              <a:gd name="adj" fmla="val 33952"/>
            </a:avLst>
          </a:prstGeom>
          <a:solidFill>
            <a:srgbClr val="F5F5F5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2" name="Rectángulo redondeado"/>
          <p:cNvSpPr/>
          <p:nvPr/>
        </p:nvSpPr>
        <p:spPr>
          <a:xfrm>
            <a:off x="12094600" y="7154912"/>
            <a:ext cx="1377951" cy="342997"/>
          </a:xfrm>
          <a:prstGeom prst="roundRect">
            <a:avLst>
              <a:gd name="adj" fmla="val 15666"/>
            </a:avLst>
          </a:prstGeom>
          <a:ln w="6350">
            <a:solidFill>
              <a:srgbClr val="CCCCCC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3" name="Línea"/>
          <p:cNvSpPr/>
          <p:nvPr/>
        </p:nvSpPr>
        <p:spPr>
          <a:xfrm flipH="1">
            <a:off x="12107300" y="8575817"/>
            <a:ext cx="1562812" cy="1"/>
          </a:xfrm>
          <a:prstGeom prst="line">
            <a:avLst/>
          </a:prstGeom>
          <a:ln w="6350">
            <a:solidFill>
              <a:srgbClr val="53585F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4" name="Línea"/>
          <p:cNvSpPr/>
          <p:nvPr/>
        </p:nvSpPr>
        <p:spPr>
          <a:xfrm flipV="1">
            <a:off x="12109299" y="7553297"/>
            <a:ext cx="1" cy="247747"/>
          </a:xfrm>
          <a:prstGeom prst="line">
            <a:avLst/>
          </a:prstGeom>
          <a:ln w="25400">
            <a:solidFill>
              <a:srgbClr val="DADADA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5" name="Rectángulo"/>
          <p:cNvSpPr/>
          <p:nvPr/>
        </p:nvSpPr>
        <p:spPr>
          <a:xfrm>
            <a:off x="10475793" y="5559250"/>
            <a:ext cx="3270251" cy="1332000"/>
          </a:xfrm>
          <a:prstGeom prst="rect">
            <a:avLst/>
          </a:prstGeom>
          <a:solidFill>
            <a:srgbClr val="F7F7F7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6" name="Rectángulo"/>
          <p:cNvSpPr/>
          <p:nvPr/>
        </p:nvSpPr>
        <p:spPr>
          <a:xfrm>
            <a:off x="10475793" y="3656575"/>
            <a:ext cx="3270251" cy="792000"/>
          </a:xfrm>
          <a:prstGeom prst="rect">
            <a:avLst/>
          </a:prstGeom>
          <a:solidFill>
            <a:srgbClr val="F7F7F7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7" name="Rectángulo"/>
          <p:cNvSpPr/>
          <p:nvPr/>
        </p:nvSpPr>
        <p:spPr>
          <a:xfrm>
            <a:off x="317186" y="7600787"/>
            <a:ext cx="2928371" cy="512262"/>
          </a:xfrm>
          <a:prstGeom prst="rect">
            <a:avLst/>
          </a:prstGeom>
          <a:solidFill>
            <a:srgbClr val="F3F3F3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8" name="Surround code chunks with ```{r} and ``` or use  the Insert Code Chunk button.           Add a chunk label and/or chunk options inside the curly braces after r.…"/>
          <p:cNvSpPr txBox="1"/>
          <p:nvPr/>
        </p:nvSpPr>
        <p:spPr>
          <a:xfrm>
            <a:off x="318910" y="7050867"/>
            <a:ext cx="3042603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dirty="0"/>
              <a:t>Surround code chunks with </a:t>
            </a:r>
            <a:r>
              <a:rPr b="1" dirty="0"/>
              <a:t>```{r} </a:t>
            </a:r>
            <a:r>
              <a:rPr dirty="0"/>
              <a:t>and </a:t>
            </a:r>
            <a:r>
              <a:rPr b="1" dirty="0"/>
              <a:t>```</a:t>
            </a:r>
            <a:r>
              <a:rPr dirty="0"/>
              <a:t> or use </a:t>
            </a:r>
            <a:br>
              <a:rPr dirty="0"/>
            </a:br>
            <a:r>
              <a:rPr dirty="0"/>
              <a:t>the Insert Code Chunk button.           Add a chunk label and/or chunk options inside the curly braces after </a:t>
            </a:r>
            <a:r>
              <a:rPr b="1" dirty="0"/>
              <a:t>r</a:t>
            </a:r>
            <a:r>
              <a:rPr dirty="0"/>
              <a:t>.</a:t>
            </a:r>
          </a:p>
          <a:p>
            <a:pPr>
              <a:lnSpc>
                <a:spcPct val="7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endParaRPr dirty="0"/>
          </a:p>
          <a:p>
            <a:pPr>
              <a:lnSpc>
                <a:spcPct val="9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dirty="0">
                <a:latin typeface="Consolas" panose="020B0609020204030204" pitchFamily="49" charset="0"/>
              </a:rPr>
              <a:t>```{r chunk-label, include=FALSE}</a:t>
            </a:r>
          </a:p>
          <a:p>
            <a:pPr>
              <a:lnSpc>
                <a:spcPct val="9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dirty="0">
                <a:latin typeface="Consolas" panose="020B0609020204030204" pitchFamily="49" charset="0"/>
              </a:rPr>
              <a:t>summary(</a:t>
            </a:r>
            <a:r>
              <a:rPr dirty="0" err="1">
                <a:latin typeface="Consolas" panose="020B0609020204030204" pitchFamily="49" charset="0"/>
              </a:rPr>
              <a:t>mtcars</a:t>
            </a:r>
            <a:r>
              <a:rPr dirty="0">
                <a:latin typeface="Consolas" panose="020B0609020204030204" pitchFamily="49" charset="0"/>
              </a:rPr>
              <a:t>)</a:t>
            </a:r>
            <a:br>
              <a:rPr dirty="0">
                <a:latin typeface="Consolas" panose="020B0609020204030204" pitchFamily="49" charset="0"/>
              </a:rPr>
            </a:br>
            <a:r>
              <a:rPr dirty="0">
                <a:latin typeface="Consolas" panose="020B0609020204030204" pitchFamily="49" charset="0"/>
              </a:rPr>
              <a:t>```</a:t>
            </a:r>
          </a:p>
        </p:txBody>
      </p:sp>
      <p:sp>
        <p:nvSpPr>
          <p:cNvPr id="159" name="rmarkdown : : CHEATSHEET"/>
          <p:cNvSpPr txBox="1">
            <a:spLocks noGrp="1"/>
          </p:cNvSpPr>
          <p:nvPr>
            <p:ph type="title"/>
          </p:nvPr>
        </p:nvSpPr>
        <p:spPr>
          <a:xfrm>
            <a:off x="275721" y="361177"/>
            <a:ext cx="10898129" cy="803346"/>
          </a:xfrm>
          <a:prstGeom prst="rect">
            <a:avLst/>
          </a:prstGeom>
        </p:spPr>
        <p:txBody>
          <a:bodyPr lIns="0" tIns="0" rIns="0" bIns="0" anchor="t"/>
          <a:lstStyle/>
          <a:p>
            <a:r>
              <a:t>rmarkdown : : </a:t>
            </a:r>
            <a:r>
              <a:rPr sz="3300" b="1"/>
              <a:t>CHEATSHEET</a:t>
            </a:r>
            <a:r>
              <a:t> </a:t>
            </a:r>
          </a:p>
        </p:txBody>
      </p:sp>
      <p:sp>
        <p:nvSpPr>
          <p:cNvPr id="160" name="Create citations from a bibliography file, a Zotero library,  or from DOI references.…"/>
          <p:cNvSpPr txBox="1"/>
          <p:nvPr/>
        </p:nvSpPr>
        <p:spPr>
          <a:xfrm>
            <a:off x="7115491" y="5368387"/>
            <a:ext cx="3130466" cy="298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>
              <a:lnSpc>
                <a:spcPct val="80000"/>
              </a:lnSpc>
              <a:spcBef>
                <a:spcPts val="500"/>
              </a:spcBef>
              <a:defRPr sz="1000" b="0">
                <a:solidFill>
                  <a:srgbClr val="000000"/>
                </a:solidFill>
              </a:defRPr>
            </a:pPr>
            <a:r>
              <a:rPr sz="1000" dirty="0"/>
              <a:t>Create citations from a bibliography file, a Zotero library,</a:t>
            </a:r>
            <a:r>
              <a:rPr lang="en-US" sz="1000" dirty="0"/>
              <a:t> </a:t>
            </a:r>
            <a:r>
              <a:rPr sz="1000" dirty="0"/>
              <a:t>or from DOI references. </a:t>
            </a:r>
          </a:p>
          <a:p>
            <a:pPr>
              <a:lnSpc>
                <a:spcPct val="80000"/>
              </a:lnSpc>
              <a:spcBef>
                <a:spcPts val="500"/>
              </a:spcBef>
            </a:pPr>
            <a:r>
              <a:rPr dirty="0"/>
              <a:t>BUILD YOUR BIBLIOGRAPHY</a:t>
            </a:r>
          </a:p>
          <a:p>
            <a:pPr marL="123472" indent="-123472">
              <a:lnSpc>
                <a:spcPct val="80000"/>
              </a:lnSpc>
              <a:spcBef>
                <a:spcPts val="500"/>
              </a:spcBef>
              <a:buSzPct val="100000"/>
              <a:buChar char="•"/>
              <a:defRPr sz="1000" b="0">
                <a:solidFill>
                  <a:srgbClr val="000000"/>
                </a:solidFill>
              </a:defRPr>
            </a:pPr>
            <a:r>
              <a:rPr sz="1000" dirty="0"/>
              <a:t>Add </a:t>
            </a:r>
            <a:r>
              <a:rPr sz="1000" dirty="0" err="1"/>
              <a:t>BibTeX</a:t>
            </a:r>
            <a:r>
              <a:rPr sz="1000" dirty="0"/>
              <a:t> or CSL bibliographies to the YAML header.</a:t>
            </a:r>
            <a:br>
              <a:rPr sz="1000" dirty="0"/>
            </a:br>
            <a:r>
              <a:rPr sz="900" dirty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---</a:t>
            </a:r>
            <a:br>
              <a:rPr sz="900" dirty="0"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900" dirty="0">
                <a:solidFill>
                  <a:srgbClr val="060C8E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title: </a:t>
            </a:r>
            <a:r>
              <a:rPr sz="900" dirty="0">
                <a:solidFill>
                  <a:srgbClr val="036B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"My Document"</a:t>
            </a:r>
            <a:br>
              <a:rPr sz="900" dirty="0">
                <a:solidFill>
                  <a:srgbClr val="036B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900" dirty="0">
                <a:solidFill>
                  <a:srgbClr val="060C8E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bibliography: </a:t>
            </a:r>
            <a:r>
              <a:rPr sz="900" dirty="0" err="1">
                <a:latin typeface="Source Code Pro"/>
                <a:ea typeface="Source Code Pro"/>
                <a:cs typeface="Source Code Pro"/>
                <a:sym typeface="Source Code Pro"/>
              </a:rPr>
              <a:t>references.bib</a:t>
            </a:r>
            <a:br>
              <a:rPr sz="900" dirty="0"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900" dirty="0">
                <a:solidFill>
                  <a:srgbClr val="060C8E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link-citations: </a:t>
            </a:r>
            <a:r>
              <a:rPr sz="900" dirty="0">
                <a:solidFill>
                  <a:srgbClr val="5A56F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TRUE</a:t>
            </a:r>
            <a:br>
              <a:rPr sz="900" dirty="0">
                <a:solidFill>
                  <a:srgbClr val="E29D37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900" dirty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---</a:t>
            </a:r>
          </a:p>
          <a:p>
            <a:pPr marL="123472" indent="-123472">
              <a:lnSpc>
                <a:spcPct val="80000"/>
              </a:lnSpc>
              <a:spcBef>
                <a:spcPts val="500"/>
              </a:spcBef>
              <a:buSzPct val="100000"/>
              <a:buChar char="•"/>
              <a:defRPr sz="1000" b="0">
                <a:solidFill>
                  <a:srgbClr val="000000"/>
                </a:solidFill>
              </a:defRPr>
            </a:pPr>
            <a:r>
              <a:rPr sz="1000" dirty="0"/>
              <a:t>If Zotero is installed locally, your main library will automatically be available. </a:t>
            </a:r>
          </a:p>
          <a:p>
            <a:pPr marL="123472" indent="-123472">
              <a:lnSpc>
                <a:spcPct val="80000"/>
              </a:lnSpc>
              <a:spcBef>
                <a:spcPts val="600"/>
              </a:spcBef>
              <a:buSzPct val="100000"/>
              <a:buChar char="•"/>
              <a:defRPr sz="1000" b="0">
                <a:solidFill>
                  <a:srgbClr val="000000"/>
                </a:solidFill>
              </a:defRPr>
            </a:pPr>
            <a:r>
              <a:rPr sz="1000" dirty="0"/>
              <a:t>Add citations by DOI by searching "from DOI" in the </a:t>
            </a:r>
            <a:r>
              <a:rPr sz="1000" b="1" dirty="0"/>
              <a:t>Insert Citation </a:t>
            </a:r>
            <a:r>
              <a:rPr sz="1000" dirty="0"/>
              <a:t>dialog.</a:t>
            </a:r>
          </a:p>
          <a:p>
            <a:pPr>
              <a:lnSpc>
                <a:spcPct val="80000"/>
              </a:lnSpc>
              <a:spcBef>
                <a:spcPts val="500"/>
              </a:spcBef>
            </a:pPr>
            <a:r>
              <a:rPr dirty="0"/>
              <a:t>INSERT CITATIONS</a:t>
            </a:r>
          </a:p>
          <a:p>
            <a:pPr marL="123472" indent="-123472">
              <a:lnSpc>
                <a:spcPct val="80000"/>
              </a:lnSpc>
              <a:spcBef>
                <a:spcPts val="500"/>
              </a:spcBef>
              <a:buSzPct val="100000"/>
              <a:buChar char="•"/>
              <a:defRPr sz="1000" b="0">
                <a:solidFill>
                  <a:srgbClr val="000000"/>
                </a:solidFill>
              </a:defRPr>
            </a:pPr>
            <a:r>
              <a:rPr sz="1000" dirty="0"/>
              <a:t>Access the </a:t>
            </a:r>
            <a:r>
              <a:rPr sz="1000" b="1" dirty="0"/>
              <a:t>Insert Citations</a:t>
            </a:r>
            <a:r>
              <a:rPr sz="1000" dirty="0"/>
              <a:t> dialog in the Visual Editor by clicking the </a:t>
            </a:r>
            <a:r>
              <a:rPr sz="1000" b="1" dirty="0"/>
              <a:t>@ </a:t>
            </a:r>
            <a:r>
              <a:rPr sz="1000" dirty="0"/>
              <a:t>symbol in the toolbar or by clicking </a:t>
            </a:r>
            <a:r>
              <a:rPr sz="1000" b="1" dirty="0"/>
              <a:t>Insert &gt; Citation</a:t>
            </a:r>
            <a:r>
              <a:rPr sz="1000" dirty="0"/>
              <a:t>. </a:t>
            </a:r>
          </a:p>
          <a:p>
            <a:pPr marL="123472" indent="-123472">
              <a:lnSpc>
                <a:spcPct val="80000"/>
              </a:lnSpc>
              <a:spcBef>
                <a:spcPts val="500"/>
              </a:spcBef>
              <a:buSzPct val="100000"/>
              <a:buChar char="•"/>
              <a:defRPr sz="1000" b="0">
                <a:solidFill>
                  <a:srgbClr val="000000"/>
                </a:solidFill>
              </a:defRPr>
            </a:pPr>
            <a:r>
              <a:rPr sz="1000" dirty="0"/>
              <a:t>Add citations with markdown syntax by typing </a:t>
            </a:r>
            <a:r>
              <a:rPr sz="1000" b="1" dirty="0"/>
              <a:t>[@cite]</a:t>
            </a:r>
            <a:r>
              <a:rPr sz="1000" dirty="0"/>
              <a:t> or </a:t>
            </a:r>
            <a:r>
              <a:rPr sz="1000" b="1" dirty="0"/>
              <a:t>@cite</a:t>
            </a:r>
            <a:r>
              <a:rPr sz="1000" dirty="0"/>
              <a:t>.</a:t>
            </a:r>
          </a:p>
        </p:txBody>
      </p:sp>
      <p:pic>
        <p:nvPicPr>
          <p:cNvPr id="161" name="Screen Shot 2016-02-29 at 3.05.17 PM.png" descr="Screen Shot 2016-02-29 at 3.05.17 PM.png"/>
          <p:cNvPicPr>
            <a:picLocks noChangeAspect="1"/>
          </p:cNvPicPr>
          <p:nvPr/>
        </p:nvPicPr>
        <p:blipFill>
          <a:blip r:embed="rId4"/>
          <a:srcRect l="24757" t="25000" r="13269" b="10757"/>
          <a:stretch>
            <a:fillRect/>
          </a:stretch>
        </p:blipFill>
        <p:spPr>
          <a:xfrm>
            <a:off x="2069230" y="7176989"/>
            <a:ext cx="176963" cy="1222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6" h="21417" extrusionOk="0">
                <a:moveTo>
                  <a:pt x="7043" y="0"/>
                </a:moveTo>
                <a:cubicBezTo>
                  <a:pt x="409" y="0"/>
                  <a:pt x="203" y="307"/>
                  <a:pt x="43" y="11260"/>
                </a:cubicBezTo>
                <a:cubicBezTo>
                  <a:pt x="-74" y="19273"/>
                  <a:pt x="-37" y="19598"/>
                  <a:pt x="1298" y="20643"/>
                </a:cubicBezTo>
                <a:cubicBezTo>
                  <a:pt x="2352" y="21468"/>
                  <a:pt x="4722" y="21600"/>
                  <a:pt x="11098" y="21199"/>
                </a:cubicBezTo>
                <a:cubicBezTo>
                  <a:pt x="15715" y="20908"/>
                  <a:pt x="19727" y="20369"/>
                  <a:pt x="20029" y="19948"/>
                </a:cubicBezTo>
                <a:cubicBezTo>
                  <a:pt x="20370" y="19474"/>
                  <a:pt x="20120" y="19183"/>
                  <a:pt x="19354" y="19183"/>
                </a:cubicBezTo>
                <a:cubicBezTo>
                  <a:pt x="17339" y="19183"/>
                  <a:pt x="17369" y="17915"/>
                  <a:pt x="19498" y="14943"/>
                </a:cubicBezTo>
                <a:cubicBezTo>
                  <a:pt x="20600" y="13406"/>
                  <a:pt x="21526" y="11577"/>
                  <a:pt x="21526" y="10843"/>
                </a:cubicBezTo>
                <a:cubicBezTo>
                  <a:pt x="21526" y="8632"/>
                  <a:pt x="17118" y="3042"/>
                  <a:pt x="15781" y="3545"/>
                </a:cubicBezTo>
                <a:cubicBezTo>
                  <a:pt x="15030" y="3828"/>
                  <a:pt x="14162" y="3307"/>
                  <a:pt x="13319" y="2016"/>
                </a:cubicBezTo>
                <a:cubicBezTo>
                  <a:pt x="12144" y="214"/>
                  <a:pt x="11586" y="0"/>
                  <a:pt x="7043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2" name="pasted-image.tiff" descr="pasted-image.tif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6433" y="1176194"/>
            <a:ext cx="3263901" cy="3550532"/>
          </a:xfrm>
          <a:prstGeom prst="rect">
            <a:avLst/>
          </a:prstGeom>
          <a:ln w="6350">
            <a:solidFill>
              <a:srgbClr val="A6AAA9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163" name="Línea"/>
          <p:cNvSpPr/>
          <p:nvPr/>
        </p:nvSpPr>
        <p:spPr>
          <a:xfrm>
            <a:off x="318910" y="1102908"/>
            <a:ext cx="2686650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4" name="Línea"/>
          <p:cNvSpPr/>
          <p:nvPr/>
        </p:nvSpPr>
        <p:spPr>
          <a:xfrm>
            <a:off x="2354308" y="10337513"/>
            <a:ext cx="11321194" cy="1"/>
          </a:xfrm>
          <a:prstGeom prst="line">
            <a:avLst/>
          </a:prstGeom>
          <a:ln w="12700">
            <a:solidFill>
              <a:srgbClr val="E4E4E3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5" name="publish to rpubs.com, shinyapps.io,  Posit Connect"/>
          <p:cNvSpPr txBox="1"/>
          <p:nvPr/>
        </p:nvSpPr>
        <p:spPr>
          <a:xfrm>
            <a:off x="9320907" y="1597848"/>
            <a:ext cx="96215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ts val="5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pPr>
            <a:r>
              <a:t>publish to </a:t>
            </a:r>
            <a:r>
              <a:rPr u="sng">
                <a:hlinkClick r:id="rId6"/>
              </a:rPr>
              <a:t>rpubs.com</a:t>
            </a:r>
            <a:r>
              <a:t>,</a:t>
            </a:r>
            <a:br/>
            <a:r>
              <a:rPr u="sng">
                <a:hlinkClick r:id="rId7"/>
              </a:rPr>
              <a:t>shinyapps.io</a:t>
            </a:r>
            <a:r>
              <a:t>, </a:t>
            </a:r>
            <a:br/>
            <a:r>
              <a:t>Posit Connect</a:t>
            </a:r>
          </a:p>
        </p:txBody>
      </p:sp>
      <p:sp>
        <p:nvSpPr>
          <p:cNvPr id="166" name="reload document"/>
          <p:cNvSpPr txBox="1"/>
          <p:nvPr/>
        </p:nvSpPr>
        <p:spPr>
          <a:xfrm>
            <a:off x="9402678" y="2606829"/>
            <a:ext cx="860659" cy="13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reload document</a:t>
            </a:r>
          </a:p>
        </p:txBody>
      </p:sp>
      <p:sp>
        <p:nvSpPr>
          <p:cNvPr id="167" name="find in document"/>
          <p:cNvSpPr txBox="1"/>
          <p:nvPr/>
        </p:nvSpPr>
        <p:spPr>
          <a:xfrm>
            <a:off x="8057102" y="1495946"/>
            <a:ext cx="1222563" cy="13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find in document</a:t>
            </a:r>
          </a:p>
        </p:txBody>
      </p:sp>
      <p:sp>
        <p:nvSpPr>
          <p:cNvPr id="168" name="file path to output document"/>
          <p:cNvSpPr txBox="1"/>
          <p:nvPr/>
        </p:nvSpPr>
        <p:spPr>
          <a:xfrm>
            <a:off x="8767629" y="989925"/>
            <a:ext cx="1976341" cy="13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file path to output document</a:t>
            </a:r>
          </a:p>
        </p:txBody>
      </p:sp>
      <p:sp>
        <p:nvSpPr>
          <p:cNvPr id="169" name="Línea"/>
          <p:cNvSpPr/>
          <p:nvPr/>
        </p:nvSpPr>
        <p:spPr>
          <a:xfrm flipH="1">
            <a:off x="9568190" y="1451380"/>
            <a:ext cx="273546" cy="144205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0" name="Línea"/>
          <p:cNvSpPr/>
          <p:nvPr/>
        </p:nvSpPr>
        <p:spPr>
          <a:xfrm flipH="1">
            <a:off x="10219559" y="1451009"/>
            <a:ext cx="1" cy="1160613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1" name="Línea"/>
          <p:cNvSpPr/>
          <p:nvPr/>
        </p:nvSpPr>
        <p:spPr>
          <a:xfrm rot="18880607">
            <a:off x="8597593" y="1094899"/>
            <a:ext cx="184478" cy="46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76" extrusionOk="0">
                <a:moveTo>
                  <a:pt x="21600" y="14035"/>
                </a:moveTo>
                <a:cubicBezTo>
                  <a:pt x="18880" y="5062"/>
                  <a:pt x="15448" y="98"/>
                  <a:pt x="11895" y="1"/>
                </a:cubicBezTo>
                <a:cubicBezTo>
                  <a:pt x="7315" y="-124"/>
                  <a:pt x="2957" y="7743"/>
                  <a:pt x="0" y="21476"/>
                </a:cubicBezTo>
              </a:path>
            </a:pathLst>
          </a:custGeom>
          <a:ln>
            <a:solidFill>
              <a:srgbClr val="40A1B6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2" name="What is rmarkdown?"/>
          <p:cNvSpPr txBox="1"/>
          <p:nvPr/>
        </p:nvSpPr>
        <p:spPr>
          <a:xfrm>
            <a:off x="331610" y="1160367"/>
            <a:ext cx="2691442" cy="295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 spc="-50">
                <a:solidFill>
                  <a:srgbClr val="2F6971"/>
                </a:solidFill>
              </a:defRPr>
            </a:pPr>
            <a:r>
              <a:rPr sz="2400" dirty="0"/>
              <a:t>What is </a:t>
            </a:r>
            <a:r>
              <a:rPr sz="2400" dirty="0" err="1"/>
              <a:t>rmarkdown</a:t>
            </a:r>
            <a:r>
              <a:rPr sz="2400" dirty="0"/>
              <a:t>?</a:t>
            </a:r>
          </a:p>
        </p:txBody>
      </p:sp>
      <p:sp>
        <p:nvSpPr>
          <p:cNvPr id="173" name="Workflow"/>
          <p:cNvSpPr txBox="1"/>
          <p:nvPr/>
        </p:nvSpPr>
        <p:spPr>
          <a:xfrm>
            <a:off x="318910" y="3710797"/>
            <a:ext cx="1266372" cy="295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sz="2400" dirty="0"/>
              <a:t>Workflow</a:t>
            </a:r>
          </a:p>
        </p:txBody>
      </p:sp>
      <p:sp>
        <p:nvSpPr>
          <p:cNvPr id="174" name="Línea"/>
          <p:cNvSpPr/>
          <p:nvPr/>
        </p:nvSpPr>
        <p:spPr>
          <a:xfrm>
            <a:off x="318910" y="3672590"/>
            <a:ext cx="2696210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97" name="Agrupar"/>
          <p:cNvGrpSpPr/>
          <p:nvPr/>
        </p:nvGrpSpPr>
        <p:grpSpPr>
          <a:xfrm>
            <a:off x="370244" y="1595507"/>
            <a:ext cx="477679" cy="1802445"/>
            <a:chOff x="0" y="0"/>
            <a:chExt cx="477678" cy="1802444"/>
          </a:xfrm>
        </p:grpSpPr>
        <p:grpSp>
          <p:nvGrpSpPr>
            <p:cNvPr id="178" name="Agrupar"/>
            <p:cNvGrpSpPr/>
            <p:nvPr/>
          </p:nvGrpSpPr>
          <p:grpSpPr>
            <a:xfrm>
              <a:off x="63734" y="849605"/>
              <a:ext cx="378731" cy="353385"/>
              <a:chOff x="0" y="0"/>
              <a:chExt cx="378730" cy="353383"/>
            </a:xfrm>
          </p:grpSpPr>
          <p:pic>
            <p:nvPicPr>
              <p:cNvPr id="175" name="Screen Shot 2016-02-26 at 1.08.10 PM.png" descr="Screen Shot 2016-02-26 at 1.08.10 PM.png"/>
              <p:cNvPicPr>
                <a:picLocks noChangeAspect="1"/>
              </p:cNvPicPr>
              <p:nvPr/>
            </p:nvPicPr>
            <p:blipFill>
              <a:blip r:embed="rId8"/>
              <a:srcRect l="9521"/>
              <a:stretch>
                <a:fillRect/>
              </a:stretch>
            </p:blipFill>
            <p:spPr>
              <a:xfrm>
                <a:off x="0" y="0"/>
                <a:ext cx="276208" cy="179546"/>
              </a:xfrm>
              <a:prstGeom prst="rect">
                <a:avLst/>
              </a:prstGeom>
              <a:ln w="6350" cap="flat">
                <a:solidFill>
                  <a:srgbClr val="000000"/>
                </a:solidFill>
                <a:prstDash val="solid"/>
                <a:miter lim="400000"/>
              </a:ln>
              <a:effectLst>
                <a:outerShdw blurRad="25400" dist="25400" dir="5400000" rotWithShape="0">
                  <a:srgbClr val="000000">
                    <a:alpha val="50000"/>
                  </a:srgbClr>
                </a:outerShdw>
              </a:effectLst>
            </p:spPr>
          </p:pic>
          <p:pic>
            <p:nvPicPr>
              <p:cNvPr id="176" name="Screen Shot 2016-02-26 at 1.07.00 PM.png" descr="Screen Shot 2016-02-26 at 1.07.00 PM.png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194" y="220444"/>
                <a:ext cx="242983" cy="132940"/>
              </a:xfrm>
              <a:prstGeom prst="rect">
                <a:avLst/>
              </a:prstGeom>
              <a:ln w="6350" cap="flat">
                <a:solidFill>
                  <a:srgbClr val="000000"/>
                </a:solidFill>
                <a:prstDash val="solid"/>
                <a:miter lim="400000"/>
              </a:ln>
              <a:effectLst>
                <a:outerShdw blurRad="25400" dist="25400" dir="5400000" rotWithShape="0">
                  <a:srgbClr val="000000">
                    <a:alpha val="50000"/>
                  </a:srgbClr>
                </a:outerShdw>
              </a:effectLst>
            </p:spPr>
          </p:pic>
          <p:pic>
            <p:nvPicPr>
              <p:cNvPr id="177" name="Screen Shot 2016-02-26 at 1.07.33 PM.png" descr="Screen Shot 2016-02-26 at 1.07.33 PM.png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7534" y="118621"/>
                <a:ext cx="261197" cy="155632"/>
              </a:xfrm>
              <a:prstGeom prst="rect">
                <a:avLst/>
              </a:prstGeom>
              <a:ln w="6350" cap="flat">
                <a:solidFill>
                  <a:srgbClr val="000000"/>
                </a:solidFill>
                <a:prstDash val="solid"/>
                <a:miter lim="400000"/>
              </a:ln>
              <a:effectLst>
                <a:outerShdw blurRad="25400" dist="25400" dir="5400000" rotWithShape="0">
                  <a:srgbClr val="000000">
                    <a:alpha val="50000"/>
                  </a:srgbClr>
                </a:outerShdw>
              </a:effectLst>
            </p:spPr>
          </p:pic>
        </p:grpSp>
        <p:grpSp>
          <p:nvGrpSpPr>
            <p:cNvPr id="187" name="Agrupar"/>
            <p:cNvGrpSpPr/>
            <p:nvPr/>
          </p:nvGrpSpPr>
          <p:grpSpPr>
            <a:xfrm>
              <a:off x="64719" y="1395721"/>
              <a:ext cx="376763" cy="406724"/>
              <a:chOff x="0" y="0"/>
              <a:chExt cx="376762" cy="406722"/>
            </a:xfrm>
          </p:grpSpPr>
          <p:pic>
            <p:nvPicPr>
              <p:cNvPr id="179" name="pasted-image.png" descr="pasted-image.png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7018" y="0"/>
                <a:ext cx="174229" cy="17422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184" name="Agrupar"/>
              <p:cNvGrpSpPr/>
              <p:nvPr/>
            </p:nvGrpSpPr>
            <p:grpSpPr>
              <a:xfrm>
                <a:off x="3281" y="0"/>
                <a:ext cx="180703" cy="174229"/>
                <a:chOff x="0" y="0"/>
                <a:chExt cx="180701" cy="174228"/>
              </a:xfrm>
            </p:grpSpPr>
            <p:pic>
              <p:nvPicPr>
                <p:cNvPr id="180" name="text-x-tex.png" descr="text-x-tex.png"/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6473" y="0"/>
                  <a:ext cx="174229" cy="174229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181" name="Rectángulo"/>
                <p:cNvSpPr/>
                <p:nvPr/>
              </p:nvSpPr>
              <p:spPr>
                <a:xfrm>
                  <a:off x="36814" y="57594"/>
                  <a:ext cx="122884" cy="103576"/>
                </a:xfrm>
                <a:prstGeom prst="rect">
                  <a:avLst/>
                </a:prstGeom>
                <a:gradFill flip="none" rotWithShape="1">
                  <a:gsLst>
                    <a:gs pos="9907">
                      <a:srgbClr val="C0C0C0"/>
                    </a:gs>
                    <a:gs pos="9907">
                      <a:srgbClr val="E0E0E0"/>
                    </a:gs>
                    <a:gs pos="43939">
                      <a:srgbClr val="FFFFFF"/>
                    </a:gs>
                  </a:gsLst>
                  <a:path path="shape">
                    <a:fillToRect l="56956" t="-15443" r="43043" b="115443"/>
                  </a:path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29104" tIns="29104" rIns="29104" bIns="29104" numCol="1" anchor="ctr">
                  <a:noAutofit/>
                </a:bodyPr>
                <a:lstStyle/>
                <a:p>
                  <a:pPr defTabSz="459787">
                    <a:lnSpc>
                      <a:spcPct val="80000"/>
                    </a:lnSpc>
                    <a:spcBef>
                      <a:spcPts val="0"/>
                    </a:spcBef>
                    <a:defRPr sz="3000" b="0">
                      <a:solidFill>
                        <a:srgbClr val="000000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/>
                </a:p>
              </p:txBody>
            </p:sp>
            <p:pic>
              <p:nvPicPr>
                <p:cNvPr id="182" name="pasted-image.png" descr="pasted-image.png"/>
                <p:cNvPicPr>
                  <a:picLocks noChangeAspect="1"/>
                </p:cNvPicPr>
                <p:nvPr/>
              </p:nvPicPr>
              <p:blipFill>
                <a:blip r:embed="rId13"/>
                <a:srcRect/>
                <a:stretch>
                  <a:fillRect/>
                </a:stretch>
              </p:blipFill>
              <p:spPr>
                <a:xfrm>
                  <a:off x="77841" y="131538"/>
                  <a:ext cx="74216" cy="28202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pic>
              <p:nvPicPr>
                <p:cNvPr id="183" name="pasted-image.png" descr="pasted-image.png"/>
                <p:cNvPicPr>
                  <a:picLocks noChangeAspect="1"/>
                </p:cNvPicPr>
                <p:nvPr/>
              </p:nvPicPr>
              <p:blipFill>
                <a:blip r:embed="rId14"/>
                <a:srcRect t="6115" r="31672" b="68786"/>
                <a:stretch>
                  <a:fillRect/>
                </a:stretch>
              </p:blipFill>
              <p:spPr>
                <a:xfrm>
                  <a:off x="0" y="19583"/>
                  <a:ext cx="119046" cy="43729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pic>
            <p:nvPicPr>
              <p:cNvPr id="185" name="Agrupar" descr="Agrupar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1503" y="214408"/>
                <a:ext cx="185260" cy="18526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86" name="Agrupar" descr="Agrupar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0" y="219457"/>
                <a:ext cx="187266" cy="18726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188" name="rmarkdown-cheatsheet-2.0.001.jpeg" descr="rmarkdown-cheatsheet-2.0.001.jpeg"/>
            <p:cNvPicPr>
              <a:picLocks noChangeAspect="1"/>
            </p:cNvPicPr>
            <p:nvPr/>
          </p:nvPicPr>
          <p:blipFill>
            <a:blip r:embed="rId17"/>
            <a:srcRect l="1054" t="2482" r="1054" b="64750"/>
            <a:stretch>
              <a:fillRect/>
            </a:stretch>
          </p:blipFill>
          <p:spPr>
            <a:xfrm>
              <a:off x="0" y="0"/>
              <a:ext cx="477679" cy="27172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92" name="Agrupar"/>
            <p:cNvGrpSpPr/>
            <p:nvPr/>
          </p:nvGrpSpPr>
          <p:grpSpPr>
            <a:xfrm>
              <a:off x="62226" y="389670"/>
              <a:ext cx="353385" cy="353384"/>
              <a:chOff x="0" y="0"/>
              <a:chExt cx="353383" cy="353383"/>
            </a:xfrm>
          </p:grpSpPr>
          <p:pic>
            <p:nvPicPr>
              <p:cNvPr id="189" name="RSource.png" descr="RSource.png"/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0" y="0"/>
                <a:ext cx="353384" cy="35338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0" name="Círculo"/>
              <p:cNvSpPr/>
              <p:nvPr/>
            </p:nvSpPr>
            <p:spPr>
              <a:xfrm>
                <a:off x="89105" y="84847"/>
                <a:ext cx="179432" cy="179432"/>
              </a:xfrm>
              <a:prstGeom prst="ellipse">
                <a:avLst/>
              </a:prstGeom>
              <a:gradFill flip="none" rotWithShape="1">
                <a:gsLst>
                  <a:gs pos="0">
                    <a:srgbClr val="BA86EC"/>
                  </a:gs>
                  <a:gs pos="100000">
                    <a:srgbClr val="531B93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>
                <a:outerShdw blurRad="12700" dir="54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31264" tIns="31264" rIns="31264" bIns="31264" numCol="1" anchor="ctr">
                <a:noAutofit/>
              </a:bodyPr>
              <a:lstStyle/>
              <a:p>
                <a:pPr defTabSz="459787">
                  <a:lnSpc>
                    <a:spcPct val="80000"/>
                  </a:lnSpc>
                  <a:spcBef>
                    <a:spcPts val="0"/>
                  </a:spcBef>
                  <a:defRPr sz="2000"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1" name="Rmd"/>
              <p:cNvSpPr txBox="1"/>
              <p:nvPr/>
            </p:nvSpPr>
            <p:spPr>
              <a:xfrm>
                <a:off x="62517" y="88435"/>
                <a:ext cx="228349" cy="15771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0927" tIns="40927" rIns="40927" bIns="40927" numCol="1" anchor="ctr">
                <a:noAutofit/>
              </a:bodyPr>
              <a:lstStyle>
                <a:lvl1pPr algn="ctr" defTabSz="459787">
                  <a:spcBef>
                    <a:spcPts val="0"/>
                  </a:spcBef>
                  <a:defRPr sz="600" b="0">
                    <a:solidFill>
                      <a:srgbClr val="FFFFFF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t>Rmd</a:t>
                </a:r>
              </a:p>
            </p:txBody>
          </p:sp>
        </p:grpSp>
        <p:sp>
          <p:nvSpPr>
            <p:cNvPr id="193" name="Flecha"/>
            <p:cNvSpPr/>
            <p:nvPr/>
          </p:nvSpPr>
          <p:spPr>
            <a:xfrm rot="3584138">
              <a:off x="104977" y="307426"/>
              <a:ext cx="93407" cy="41536"/>
            </a:xfrm>
            <a:prstGeom prst="rightArrow">
              <a:avLst>
                <a:gd name="adj1" fmla="val 32563"/>
                <a:gd name="adj2" fmla="val 99959"/>
              </a:avLst>
            </a:pr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40927" tIns="40927" rIns="40927" bIns="40927" numCol="1" anchor="ctr">
              <a:noAutofit/>
            </a:bodyPr>
            <a:lstStyle/>
            <a:p>
              <a:pPr defTabSz="459787">
                <a:lnSpc>
                  <a:spcPct val="80000"/>
                </a:lnSpc>
                <a:spcBef>
                  <a:spcPts val="0"/>
                </a:spcBef>
                <a:defRPr sz="44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194" name="Flecha"/>
            <p:cNvSpPr/>
            <p:nvPr/>
          </p:nvSpPr>
          <p:spPr>
            <a:xfrm rot="5400000">
              <a:off x="198565" y="761633"/>
              <a:ext cx="80707" cy="41535"/>
            </a:xfrm>
            <a:prstGeom prst="rightArrow">
              <a:avLst>
                <a:gd name="adj1" fmla="val 32563"/>
                <a:gd name="adj2" fmla="val 99959"/>
              </a:avLst>
            </a:pr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40927" tIns="40927" rIns="40927" bIns="40927" numCol="1" anchor="ctr">
              <a:noAutofit/>
            </a:bodyPr>
            <a:lstStyle/>
            <a:p>
              <a:pPr defTabSz="459787">
                <a:lnSpc>
                  <a:spcPct val="80000"/>
                </a:lnSpc>
                <a:spcBef>
                  <a:spcPts val="0"/>
                </a:spcBef>
                <a:defRPr sz="44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195" name="Flecha"/>
            <p:cNvSpPr/>
            <p:nvPr/>
          </p:nvSpPr>
          <p:spPr>
            <a:xfrm rot="17957999" flipH="1">
              <a:off x="267352" y="307377"/>
              <a:ext cx="93407" cy="41536"/>
            </a:xfrm>
            <a:prstGeom prst="rightArrow">
              <a:avLst>
                <a:gd name="adj1" fmla="val 32563"/>
                <a:gd name="adj2" fmla="val 99959"/>
              </a:avLst>
            </a:pr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40927" tIns="40927" rIns="40927" bIns="40927" numCol="1" anchor="ctr">
              <a:noAutofit/>
            </a:bodyPr>
            <a:lstStyle/>
            <a:p>
              <a:pPr defTabSz="459787">
                <a:lnSpc>
                  <a:spcPct val="80000"/>
                </a:lnSpc>
                <a:spcBef>
                  <a:spcPts val="0"/>
                </a:spcBef>
                <a:defRPr sz="44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196" name="Flecha"/>
            <p:cNvSpPr/>
            <p:nvPr/>
          </p:nvSpPr>
          <p:spPr>
            <a:xfrm rot="5400000">
              <a:off x="173165" y="1293157"/>
              <a:ext cx="131507" cy="41535"/>
            </a:xfrm>
            <a:prstGeom prst="rightArrow">
              <a:avLst>
                <a:gd name="adj1" fmla="val 32563"/>
                <a:gd name="adj2" fmla="val 99959"/>
              </a:avLst>
            </a:pr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40927" tIns="40927" rIns="40927" bIns="40927" numCol="1" anchor="ctr">
              <a:noAutofit/>
            </a:bodyPr>
            <a:lstStyle/>
            <a:p>
              <a:pPr defTabSz="459787">
                <a:lnSpc>
                  <a:spcPct val="80000"/>
                </a:lnSpc>
                <a:spcBef>
                  <a:spcPts val="0"/>
                </a:spcBef>
                <a:defRPr sz="44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</p:grpSp>
      <p:sp>
        <p:nvSpPr>
          <p:cNvPr id="198" name="Write with…"/>
          <p:cNvSpPr txBox="1"/>
          <p:nvPr/>
        </p:nvSpPr>
        <p:spPr>
          <a:xfrm>
            <a:off x="10504885" y="1127759"/>
            <a:ext cx="156547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t>Write with </a:t>
            </a:r>
          </a:p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t>Markdown </a:t>
            </a:r>
          </a:p>
        </p:txBody>
      </p:sp>
      <p:sp>
        <p:nvSpPr>
          <p:cNvPr id="199" name="Línea"/>
          <p:cNvSpPr/>
          <p:nvPr/>
        </p:nvSpPr>
        <p:spPr>
          <a:xfrm flipH="1">
            <a:off x="8827283" y="1412116"/>
            <a:ext cx="106403" cy="106403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0" name="modify chunk options"/>
          <p:cNvSpPr txBox="1"/>
          <p:nvPr/>
        </p:nvSpPr>
        <p:spPr>
          <a:xfrm>
            <a:off x="5465809" y="3432731"/>
            <a:ext cx="530988" cy="363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modify chunk options</a:t>
            </a:r>
          </a:p>
        </p:txBody>
      </p:sp>
      <p:sp>
        <p:nvSpPr>
          <p:cNvPr id="201" name="run all previous chunks"/>
          <p:cNvSpPr txBox="1"/>
          <p:nvPr/>
        </p:nvSpPr>
        <p:spPr>
          <a:xfrm>
            <a:off x="5872697" y="3230326"/>
            <a:ext cx="604100" cy="363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run all previous chunks</a:t>
            </a:r>
          </a:p>
        </p:txBody>
      </p:sp>
      <p:sp>
        <p:nvSpPr>
          <p:cNvPr id="202" name="run current chunk"/>
          <p:cNvSpPr txBox="1"/>
          <p:nvPr/>
        </p:nvSpPr>
        <p:spPr>
          <a:xfrm>
            <a:off x="6334326" y="3547797"/>
            <a:ext cx="501248" cy="363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run current chunk</a:t>
            </a:r>
          </a:p>
        </p:txBody>
      </p:sp>
      <p:sp>
        <p:nvSpPr>
          <p:cNvPr id="203" name="Línea"/>
          <p:cNvSpPr/>
          <p:nvPr/>
        </p:nvSpPr>
        <p:spPr>
          <a:xfrm flipV="1">
            <a:off x="6205521" y="3744540"/>
            <a:ext cx="107135" cy="173699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4" name="Línea"/>
          <p:cNvSpPr/>
          <p:nvPr/>
        </p:nvSpPr>
        <p:spPr>
          <a:xfrm flipH="1" flipV="1">
            <a:off x="6049516" y="3584282"/>
            <a:ext cx="2179" cy="308714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5" name="Línea"/>
          <p:cNvSpPr/>
          <p:nvPr/>
        </p:nvSpPr>
        <p:spPr>
          <a:xfrm flipH="1" flipV="1">
            <a:off x="5644420" y="3785439"/>
            <a:ext cx="227383" cy="146979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6" name="insert code chunk"/>
          <p:cNvSpPr txBox="1"/>
          <p:nvPr/>
        </p:nvSpPr>
        <p:spPr>
          <a:xfrm>
            <a:off x="5298033" y="1926010"/>
            <a:ext cx="331950" cy="363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insert code chunk</a:t>
            </a:r>
          </a:p>
        </p:txBody>
      </p:sp>
      <p:sp>
        <p:nvSpPr>
          <p:cNvPr id="207" name="go to code chunk"/>
          <p:cNvSpPr txBox="1"/>
          <p:nvPr/>
        </p:nvSpPr>
        <p:spPr>
          <a:xfrm>
            <a:off x="5701145" y="1926010"/>
            <a:ext cx="353552" cy="363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go to code chunk</a:t>
            </a:r>
          </a:p>
        </p:txBody>
      </p:sp>
      <p:sp>
        <p:nvSpPr>
          <p:cNvPr id="208" name="run code chunk(s)"/>
          <p:cNvSpPr txBox="1"/>
          <p:nvPr/>
        </p:nvSpPr>
        <p:spPr>
          <a:xfrm>
            <a:off x="6056823" y="1926010"/>
            <a:ext cx="504913" cy="221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dirty="0"/>
              <a:t>run code chunk(s)</a:t>
            </a:r>
          </a:p>
        </p:txBody>
      </p:sp>
      <p:sp>
        <p:nvSpPr>
          <p:cNvPr id="209" name="Línea"/>
          <p:cNvSpPr/>
          <p:nvPr/>
        </p:nvSpPr>
        <p:spPr>
          <a:xfrm flipH="1">
            <a:off x="5951294" y="1726490"/>
            <a:ext cx="346393" cy="208134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0" name="Línea"/>
          <p:cNvSpPr/>
          <p:nvPr/>
        </p:nvSpPr>
        <p:spPr>
          <a:xfrm flipH="1">
            <a:off x="5950768" y="1739495"/>
            <a:ext cx="464209" cy="195156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1" name="Línea"/>
          <p:cNvSpPr/>
          <p:nvPr/>
        </p:nvSpPr>
        <p:spPr>
          <a:xfrm>
            <a:off x="4656254" y="1726646"/>
            <a:ext cx="220853" cy="220854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2" name="Línea"/>
          <p:cNvSpPr/>
          <p:nvPr/>
        </p:nvSpPr>
        <p:spPr>
          <a:xfrm flipH="1">
            <a:off x="5568836" y="1720592"/>
            <a:ext cx="517519" cy="219930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3" name="show outline"/>
          <p:cNvSpPr txBox="1"/>
          <p:nvPr/>
        </p:nvSpPr>
        <p:spPr>
          <a:xfrm>
            <a:off x="6585881" y="2047167"/>
            <a:ext cx="399402" cy="251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show outline</a:t>
            </a:r>
          </a:p>
        </p:txBody>
      </p:sp>
      <p:sp>
        <p:nvSpPr>
          <p:cNvPr id="214" name="Línea"/>
          <p:cNvSpPr/>
          <p:nvPr/>
        </p:nvSpPr>
        <p:spPr>
          <a:xfrm>
            <a:off x="6939550" y="1812772"/>
            <a:ext cx="1" cy="318468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5" name="set preview location"/>
          <p:cNvSpPr txBox="1"/>
          <p:nvPr/>
        </p:nvSpPr>
        <p:spPr>
          <a:xfrm>
            <a:off x="4774389" y="1926010"/>
            <a:ext cx="399402" cy="363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set preview location</a:t>
            </a:r>
          </a:p>
        </p:txBody>
      </p:sp>
      <p:sp>
        <p:nvSpPr>
          <p:cNvPr id="216" name="Línea"/>
          <p:cNvSpPr/>
          <p:nvPr/>
        </p:nvSpPr>
        <p:spPr>
          <a:xfrm flipH="1">
            <a:off x="6365825" y="1728391"/>
            <a:ext cx="195912" cy="195912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7" name="Rectángulo redondeado"/>
          <p:cNvSpPr/>
          <p:nvPr/>
        </p:nvSpPr>
        <p:spPr>
          <a:xfrm>
            <a:off x="4300281" y="3123835"/>
            <a:ext cx="942475" cy="254001"/>
          </a:xfrm>
          <a:prstGeom prst="roundRect">
            <a:avLst>
              <a:gd name="adj" fmla="val 50000"/>
            </a:avLst>
          </a:prstGeom>
          <a:solidFill>
            <a:srgbClr val="2F697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8" name="3. Write Text"/>
          <p:cNvSpPr txBox="1"/>
          <p:nvPr/>
        </p:nvSpPr>
        <p:spPr>
          <a:xfrm>
            <a:off x="4345916" y="3137598"/>
            <a:ext cx="841529" cy="227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ctr">
              <a:lnSpc>
                <a:spcPct val="90000"/>
              </a:lnSpc>
              <a:spcBef>
                <a:spcPts val="120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t>3. Write Text</a:t>
            </a:r>
          </a:p>
        </p:txBody>
      </p:sp>
      <p:sp>
        <p:nvSpPr>
          <p:cNvPr id="219" name="Rectángulo redondeado"/>
          <p:cNvSpPr/>
          <p:nvPr/>
        </p:nvSpPr>
        <p:spPr>
          <a:xfrm>
            <a:off x="4474476" y="3929576"/>
            <a:ext cx="1066300" cy="254001"/>
          </a:xfrm>
          <a:prstGeom prst="roundRect">
            <a:avLst>
              <a:gd name="adj" fmla="val 50000"/>
            </a:avLst>
          </a:prstGeom>
          <a:solidFill>
            <a:srgbClr val="2F697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0" name="2. Embed Code"/>
          <p:cNvSpPr txBox="1"/>
          <p:nvPr/>
        </p:nvSpPr>
        <p:spPr>
          <a:xfrm>
            <a:off x="4545512" y="3943339"/>
            <a:ext cx="924229" cy="226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ctr" defTabSz="531622">
              <a:lnSpc>
                <a:spcPct val="90000"/>
              </a:lnSpc>
              <a:spcBef>
                <a:spcPts val="1000"/>
              </a:spcBef>
              <a:defRPr sz="1001">
                <a:solidFill>
                  <a:srgbClr val="FFFFFF"/>
                </a:solidFill>
              </a:defRPr>
            </a:lvl1pPr>
          </a:lstStyle>
          <a:p>
            <a:r>
              <a:t>2. Embed Code</a:t>
            </a:r>
          </a:p>
        </p:txBody>
      </p:sp>
      <p:sp>
        <p:nvSpPr>
          <p:cNvPr id="221" name="Insert `r  &lt;code&gt;` into text sections. Code is evaluated  at render and results appear as text.…"/>
          <p:cNvSpPr txBox="1"/>
          <p:nvPr/>
        </p:nvSpPr>
        <p:spPr>
          <a:xfrm>
            <a:off x="318910" y="9349819"/>
            <a:ext cx="3042603" cy="5870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dirty="0"/>
              <a:t>Insert </a:t>
            </a:r>
            <a:r>
              <a:rPr b="1" dirty="0"/>
              <a:t>`r  &lt;code&gt;`</a:t>
            </a:r>
            <a:r>
              <a:rPr dirty="0"/>
              <a:t> into text sections. Code is evaluated </a:t>
            </a:r>
            <a:br>
              <a:rPr dirty="0"/>
            </a:br>
            <a:r>
              <a:rPr dirty="0"/>
              <a:t>at render and results appear as text.</a:t>
            </a:r>
          </a:p>
          <a:p>
            <a:pPr>
              <a:lnSpc>
                <a:spcPct val="7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endParaRPr dirty="0"/>
          </a:p>
          <a:p>
            <a:pPr>
              <a:lnSpc>
                <a:spcPct val="7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"Built with `r </a:t>
            </a:r>
            <a:r>
              <a:rPr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getRversion</a:t>
            </a: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()`" --&gt; "Built with 4.1.0"</a:t>
            </a:r>
          </a:p>
        </p:txBody>
      </p:sp>
      <p:sp>
        <p:nvSpPr>
          <p:cNvPr id="222" name="Línea"/>
          <p:cNvSpPr/>
          <p:nvPr/>
        </p:nvSpPr>
        <p:spPr>
          <a:xfrm>
            <a:off x="318910" y="6453614"/>
            <a:ext cx="6500425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3" name="Embed Code with knitr"/>
          <p:cNvSpPr txBox="1"/>
          <p:nvPr/>
        </p:nvSpPr>
        <p:spPr>
          <a:xfrm>
            <a:off x="293510" y="6552001"/>
            <a:ext cx="3098605" cy="295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sz="2400" dirty="0"/>
              <a:t>Embed Code with </a:t>
            </a:r>
            <a:r>
              <a:rPr sz="2400" dirty="0" err="1"/>
              <a:t>knitr</a:t>
            </a:r>
            <a:endParaRPr sz="2400" dirty="0"/>
          </a:p>
        </p:txBody>
      </p:sp>
      <p:sp>
        <p:nvSpPr>
          <p:cNvPr id="224" name="INLINE CODE"/>
          <p:cNvSpPr txBox="1"/>
          <p:nvPr/>
        </p:nvSpPr>
        <p:spPr>
          <a:xfrm>
            <a:off x="318910" y="9106876"/>
            <a:ext cx="99489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dirty="0"/>
              <a:t>INLINE CODE</a:t>
            </a:r>
          </a:p>
        </p:txBody>
      </p:sp>
      <p:sp>
        <p:nvSpPr>
          <p:cNvPr id="225" name="SET GLOBAL OPTIONS"/>
          <p:cNvSpPr txBox="1"/>
          <p:nvPr/>
        </p:nvSpPr>
        <p:spPr>
          <a:xfrm>
            <a:off x="318910" y="8143295"/>
            <a:ext cx="172035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t>SET GLOBAL OPTIONS</a:t>
            </a:r>
          </a:p>
        </p:txBody>
      </p:sp>
      <p:sp>
        <p:nvSpPr>
          <p:cNvPr id="226" name="CODE CHUNKS"/>
          <p:cNvSpPr txBox="1"/>
          <p:nvPr/>
        </p:nvSpPr>
        <p:spPr>
          <a:xfrm>
            <a:off x="318910" y="6877774"/>
            <a:ext cx="114729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t>CODE CHUNKS</a:t>
            </a:r>
          </a:p>
        </p:txBody>
      </p:sp>
      <p:sp>
        <p:nvSpPr>
          <p:cNvPr id="227" name=".Rmd files · Develop your code and ideas side-by-side in a single document. Run code as individual chunks or as an entire document.…"/>
          <p:cNvSpPr txBox="1"/>
          <p:nvPr/>
        </p:nvSpPr>
        <p:spPr>
          <a:xfrm>
            <a:off x="968318" y="1603140"/>
            <a:ext cx="2043492" cy="1748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spcBef>
                <a:spcPts val="5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sz="900" b="1" dirty="0"/>
              <a:t>.</a:t>
            </a:r>
            <a:r>
              <a:rPr sz="900" b="1" dirty="0" err="1"/>
              <a:t>Rmd</a:t>
            </a:r>
            <a:r>
              <a:rPr sz="900" b="1" dirty="0"/>
              <a:t> files ·</a:t>
            </a:r>
            <a:r>
              <a:rPr sz="900" dirty="0"/>
              <a:t> Develop your code and ideas side-by-side in a single document. Run code as individual chunks or as an entire document.</a:t>
            </a:r>
          </a:p>
          <a:p>
            <a:pPr>
              <a:lnSpc>
                <a:spcPct val="80000"/>
              </a:lnSpc>
              <a:spcBef>
                <a:spcPts val="12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sz="900" b="1" dirty="0"/>
              <a:t>Dynamic Documents ·</a:t>
            </a:r>
            <a:r>
              <a:rPr sz="900" dirty="0"/>
              <a:t> Knit together plots, tables, and results with narrative text. Render to a variety of formats like HTML, PDF, MS Word, or MS </a:t>
            </a:r>
            <a:r>
              <a:rPr sz="900" dirty="0" err="1"/>
              <a:t>Powerpoint</a:t>
            </a:r>
            <a:r>
              <a:rPr sz="900" dirty="0"/>
              <a:t>.</a:t>
            </a:r>
          </a:p>
          <a:p>
            <a:pPr>
              <a:lnSpc>
                <a:spcPct val="80000"/>
              </a:lnSpc>
              <a:spcBef>
                <a:spcPts val="12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 spc="-19">
                <a:solidFill>
                  <a:srgbClr val="000000"/>
                </a:solidFill>
              </a:defRPr>
            </a:pPr>
            <a:r>
              <a:rPr sz="900" b="1" dirty="0"/>
              <a:t>Reproducible Research ·</a:t>
            </a:r>
            <a:r>
              <a:rPr sz="900" dirty="0"/>
              <a:t> Upload, link to, or attach your report to share. Anyone can read or run your code to reproduce your work.</a:t>
            </a:r>
          </a:p>
        </p:txBody>
      </p:sp>
      <p:sp>
        <p:nvSpPr>
          <p:cNvPr id="228" name="insert citations"/>
          <p:cNvSpPr txBox="1"/>
          <p:nvPr/>
        </p:nvSpPr>
        <p:spPr>
          <a:xfrm>
            <a:off x="5206058" y="5816390"/>
            <a:ext cx="744430" cy="13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insert citations</a:t>
            </a:r>
          </a:p>
        </p:txBody>
      </p:sp>
      <p:sp>
        <p:nvSpPr>
          <p:cNvPr id="229" name="Línea"/>
          <p:cNvSpPr/>
          <p:nvPr/>
        </p:nvSpPr>
        <p:spPr>
          <a:xfrm>
            <a:off x="5285068" y="5680632"/>
            <a:ext cx="1" cy="144936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230" name="pasted-image.tiff" descr="pasted-image.tiff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025595" y="5752757"/>
            <a:ext cx="175180" cy="179453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add/edit attributes"/>
          <p:cNvSpPr txBox="1"/>
          <p:nvPr/>
        </p:nvSpPr>
        <p:spPr>
          <a:xfrm>
            <a:off x="5497312" y="5119697"/>
            <a:ext cx="548348" cy="251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add/edit attributes</a:t>
            </a:r>
          </a:p>
        </p:txBody>
      </p:sp>
      <p:sp>
        <p:nvSpPr>
          <p:cNvPr id="232" name="Línea"/>
          <p:cNvSpPr/>
          <p:nvPr/>
        </p:nvSpPr>
        <p:spPr>
          <a:xfrm>
            <a:off x="5883729" y="5384110"/>
            <a:ext cx="190322" cy="392930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3" name="VISUAL EDITOR"/>
          <p:cNvSpPr txBox="1"/>
          <p:nvPr/>
        </p:nvSpPr>
        <p:spPr>
          <a:xfrm>
            <a:off x="3069274" y="5137436"/>
            <a:ext cx="1184276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defRPr>
                <a:solidFill>
                  <a:srgbClr val="157F8E"/>
                </a:solidFill>
              </a:defRPr>
            </a:pPr>
            <a:r>
              <a:t>VISUAL EDITOR</a:t>
            </a:r>
          </a:p>
        </p:txBody>
      </p:sp>
      <p:sp>
        <p:nvSpPr>
          <p:cNvPr id="234" name="Óvalo"/>
          <p:cNvSpPr/>
          <p:nvPr/>
        </p:nvSpPr>
        <p:spPr>
          <a:xfrm>
            <a:off x="3316500" y="5557395"/>
            <a:ext cx="306550" cy="165101"/>
          </a:xfrm>
          <a:prstGeom prst="ellipse">
            <a:avLst/>
          </a:prstGeom>
          <a:ln w="25400">
            <a:solidFill>
              <a:srgbClr val="157F8E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5" name="Insert Citations"/>
          <p:cNvSpPr txBox="1"/>
          <p:nvPr/>
        </p:nvSpPr>
        <p:spPr>
          <a:xfrm>
            <a:off x="7115491" y="5084760"/>
            <a:ext cx="3105785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dirty="0"/>
              <a:t>Insert Citations</a:t>
            </a:r>
          </a:p>
        </p:txBody>
      </p:sp>
      <p:sp>
        <p:nvSpPr>
          <p:cNvPr id="236" name="Insert Tables"/>
          <p:cNvSpPr txBox="1"/>
          <p:nvPr/>
        </p:nvSpPr>
        <p:spPr>
          <a:xfrm>
            <a:off x="7106414" y="8373221"/>
            <a:ext cx="3466857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t>Insert Tables</a:t>
            </a:r>
          </a:p>
        </p:txBody>
      </p:sp>
      <p:sp>
        <p:nvSpPr>
          <p:cNvPr id="237" name="Línea"/>
          <p:cNvSpPr/>
          <p:nvPr/>
        </p:nvSpPr>
        <p:spPr>
          <a:xfrm>
            <a:off x="7107512" y="8294737"/>
            <a:ext cx="3130467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42" name="Agrupar"/>
          <p:cNvGrpSpPr/>
          <p:nvPr/>
        </p:nvGrpSpPr>
        <p:grpSpPr>
          <a:xfrm>
            <a:off x="9315277" y="8791239"/>
            <a:ext cx="881046" cy="749301"/>
            <a:chOff x="0" y="388"/>
            <a:chExt cx="881045" cy="749300"/>
          </a:xfrm>
        </p:grpSpPr>
        <p:sp>
          <p:nvSpPr>
            <p:cNvPr id="238" name="Rectángulo redondeado"/>
            <p:cNvSpPr/>
            <p:nvPr/>
          </p:nvSpPr>
          <p:spPr>
            <a:xfrm>
              <a:off x="0" y="388"/>
              <a:ext cx="881046" cy="749301"/>
            </a:xfrm>
            <a:prstGeom prst="roundRect">
              <a:avLst>
                <a:gd name="adj" fmla="val 5208"/>
              </a:avLst>
            </a:prstGeom>
            <a:solidFill>
              <a:srgbClr val="FFFFFF"/>
            </a:solidFill>
            <a:ln w="3175" cap="flat">
              <a:solidFill>
                <a:srgbClr val="40A1B6"/>
              </a:solidFill>
              <a:prstDash val="solid"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endParaRPr/>
            </a:p>
          </p:txBody>
        </p:sp>
        <p:grpSp>
          <p:nvGrpSpPr>
            <p:cNvPr id="241" name="Agrupar"/>
            <p:cNvGrpSpPr/>
            <p:nvPr/>
          </p:nvGrpSpPr>
          <p:grpSpPr>
            <a:xfrm>
              <a:off x="134734" y="12699"/>
              <a:ext cx="583544" cy="727248"/>
              <a:chOff x="22767" y="0"/>
              <a:chExt cx="583543" cy="727246"/>
            </a:xfrm>
          </p:grpSpPr>
          <p:pic>
            <p:nvPicPr>
              <p:cNvPr id="239" name="Screen Shot 2016-03-01 at 2.42.20 PM.png" descr="Screen Shot 2016-03-01 at 2.42.20 PM.png"/>
              <p:cNvPicPr>
                <a:picLocks noChangeAspect="1"/>
              </p:cNvPicPr>
              <p:nvPr/>
            </p:nvPicPr>
            <p:blipFill>
              <a:blip r:embed="rId20"/>
              <a:srcRect t="18613" r="3755"/>
              <a:stretch>
                <a:fillRect/>
              </a:stretch>
            </p:blipFill>
            <p:spPr>
              <a:xfrm>
                <a:off x="22767" y="78703"/>
                <a:ext cx="583544" cy="64854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40" name="Screen Shot 2016-03-01 at 2.42.20 PM.png" descr="Screen Shot 2016-03-01 at 2.42.20 PM.png"/>
              <p:cNvPicPr>
                <a:picLocks noChangeAspect="1"/>
              </p:cNvPicPr>
              <p:nvPr/>
            </p:nvPicPr>
            <p:blipFill>
              <a:blip r:embed="rId20"/>
              <a:srcRect r="3755" b="88585"/>
              <a:stretch>
                <a:fillRect/>
              </a:stretch>
            </p:blipFill>
            <p:spPr>
              <a:xfrm>
                <a:off x="22767" y="0"/>
                <a:ext cx="583544" cy="9096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243" name="The syntax on the left renders as the output on the right."/>
          <p:cNvSpPr txBox="1"/>
          <p:nvPr/>
        </p:nvSpPr>
        <p:spPr>
          <a:xfrm>
            <a:off x="10530285" y="1860630"/>
            <a:ext cx="3416864" cy="190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70000"/>
              </a:lnSpc>
              <a:spcBef>
                <a:spcPts val="300"/>
              </a:spcBef>
              <a:defRPr sz="1000" b="0">
                <a:solidFill>
                  <a:srgbClr val="2F6971"/>
                </a:solidFill>
              </a:defRPr>
            </a:lvl1pPr>
          </a:lstStyle>
          <a:p>
            <a:r>
              <a:t>The syntax on the left renders as the output on the right.</a:t>
            </a:r>
          </a:p>
        </p:txBody>
      </p:sp>
      <p:sp>
        <p:nvSpPr>
          <p:cNvPr id="244" name="Línea"/>
          <p:cNvSpPr/>
          <p:nvPr/>
        </p:nvSpPr>
        <p:spPr>
          <a:xfrm>
            <a:off x="7120212" y="5030837"/>
            <a:ext cx="3121024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aphicFrame>
        <p:nvGraphicFramePr>
          <p:cNvPr id="245" name="Table 1"/>
          <p:cNvGraphicFramePr/>
          <p:nvPr>
            <p:extLst>
              <p:ext uri="{D42A27DB-BD31-4B8C-83A1-F6EECF244321}">
                <p14:modId xmlns:p14="http://schemas.microsoft.com/office/powerpoint/2010/main" val="1444540108"/>
              </p:ext>
            </p:extLst>
          </p:nvPr>
        </p:nvGraphicFramePr>
        <p:xfrm>
          <a:off x="3458090" y="6872385"/>
          <a:ext cx="3785264" cy="3406925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6189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7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091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2575">
                <a:tc>
                  <a:txBody>
                    <a:bodyPr/>
                    <a:lstStyle/>
                    <a:p>
                      <a:pPr algn="l" defTabSz="914400"/>
                      <a:r>
                        <a:rPr sz="900" b="1">
                          <a:solidFill>
                            <a:srgbClr val="157F8E"/>
                          </a:solidFill>
                          <a:sym typeface="Helvetica"/>
                        </a:rPr>
                        <a:t>OPTION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 b="1" dirty="0">
                          <a:solidFill>
                            <a:srgbClr val="157F8E"/>
                          </a:solidFill>
                          <a:sym typeface="Helvetica"/>
                        </a:rPr>
                        <a:t>DEFAULT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 b="1">
                          <a:solidFill>
                            <a:srgbClr val="157F8E"/>
                          </a:solidFill>
                          <a:sym typeface="Helvetica"/>
                        </a:rPr>
                        <a:t>EFFECTS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echo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ym typeface="Helvetica"/>
                        </a:rPr>
                        <a:t>display code in output document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1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error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FALS</a:t>
                      </a:r>
                      <a:r>
                        <a:rPr lang="en-US" sz="800" dirty="0">
                          <a:sym typeface="Helvetica"/>
                        </a:rPr>
                        <a:t>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TRUE (display error messages in doc)</a:t>
                      </a:r>
                      <a:endParaRPr lang="en-US" sz="800" dirty="0">
                        <a:sym typeface="Helvetica"/>
                      </a:endParaRPr>
                    </a:p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FALSE (stop render when error occurs)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eval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run code in chunk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include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include chunk in doc after running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message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display code messages in document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warning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display code warnings in document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results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"markup"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</a:t>
                      </a:r>
                      <a:r>
                        <a:rPr sz="800" dirty="0" err="1">
                          <a:sym typeface="Helvetica"/>
                        </a:rPr>
                        <a:t>asis</a:t>
                      </a:r>
                      <a:r>
                        <a:rPr sz="800" dirty="0">
                          <a:sym typeface="Helvetica"/>
                        </a:rPr>
                        <a:t>" (passthrough results)</a:t>
                      </a:r>
                      <a:endParaRPr lang="en-US" sz="800" dirty="0">
                        <a:sym typeface="Helvetica"/>
                      </a:endParaRPr>
                    </a:p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"hide" (don't display results)</a:t>
                      </a:r>
                      <a:endParaRPr lang="en-US" sz="800" dirty="0">
                        <a:sym typeface="Helvetica"/>
                      </a:endParaRPr>
                    </a:p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"hold" (put all results below all code)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fig.align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"default"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ym typeface="Helvetica"/>
                        </a:rPr>
                        <a:t>"left", "right", or "center"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fig.alt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NULL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ym typeface="Helvetica"/>
                        </a:rPr>
                        <a:t>alt text for a figure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fig.cap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NULL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ym typeface="Helvetica"/>
                        </a:rPr>
                        <a:t>figure caption as a character string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fig.path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"figure/"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ym typeface="Helvetica"/>
                        </a:rPr>
                        <a:t>prefix for generating figure file paths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1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fig.width &amp; fig.height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7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plot dimensions in inches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2575">
                <a:tc gridSpan="2"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 dirty="0" err="1">
                          <a:sym typeface="Helvetica"/>
                        </a:rPr>
                        <a:t>out.width</a:t>
                      </a:r>
                      <a:endParaRPr sz="800" b="1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ym typeface="Helvetica"/>
                        </a:rPr>
                        <a:t>rescales output width, e.g. "75%", "300px"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collapse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FALS</a:t>
                      </a:r>
                      <a:r>
                        <a:rPr lang="en-US" sz="800" dirty="0">
                          <a:sym typeface="Helvetica"/>
                        </a:rPr>
                        <a:t>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ym typeface="Helvetica"/>
                        </a:rPr>
                        <a:t>collapse all sources &amp; output into a single block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comment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"##"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ym typeface="Helvetica"/>
                        </a:rPr>
                        <a:t>prefix for each line of results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child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NULL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ym typeface="Helvetica"/>
                        </a:rPr>
                        <a:t>files(s) to knit and then include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1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purl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80000"/>
                        </a:lnSpc>
                        <a:defRPr sz="900" b="1">
                          <a:sym typeface="Helvetica"/>
                        </a:defRPr>
                      </a:pPr>
                      <a:r>
                        <a:rPr sz="800" b="0"/>
                        <a:t>include or exclude a code chunk when </a:t>
                      </a:r>
                      <a:br>
                        <a:rPr sz="800" b="0"/>
                      </a:br>
                      <a:r>
                        <a:rPr sz="800" b="0"/>
                        <a:t>extracting source code with knitr::purl()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52575">
                <a:tc gridSpan="3"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  <a:defRPr sz="900">
                          <a:sym typeface="Helvetica"/>
                        </a:defRPr>
                      </a:pPr>
                      <a:r>
                        <a:rPr sz="800" dirty="0"/>
                        <a:t>See more options and defaults by running </a:t>
                      </a:r>
                      <a:r>
                        <a:rPr sz="800" b="1" dirty="0"/>
                        <a:t>str(</a:t>
                      </a:r>
                      <a:r>
                        <a:rPr sz="800" b="1" dirty="0" err="1"/>
                        <a:t>knitr</a:t>
                      </a:r>
                      <a:r>
                        <a:rPr sz="800" b="1" dirty="0"/>
                        <a:t>::</a:t>
                      </a:r>
                      <a:r>
                        <a:rPr sz="800" b="1" dirty="0" err="1"/>
                        <a:t>opts_chunk$get</a:t>
                      </a:r>
                      <a:r>
                        <a:rPr sz="800" b="1" dirty="0"/>
                        <a:t>())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grpSp>
        <p:nvGrpSpPr>
          <p:cNvPr id="249" name="Agrupar"/>
          <p:cNvGrpSpPr/>
          <p:nvPr/>
        </p:nvGrpSpPr>
        <p:grpSpPr>
          <a:xfrm>
            <a:off x="6337219" y="1343978"/>
            <a:ext cx="693146" cy="299223"/>
            <a:chOff x="0" y="0"/>
            <a:chExt cx="693145" cy="299221"/>
          </a:xfrm>
        </p:grpSpPr>
        <p:sp>
          <p:nvSpPr>
            <p:cNvPr id="246" name="Rectángulo redondeado"/>
            <p:cNvSpPr/>
            <p:nvPr/>
          </p:nvSpPr>
          <p:spPr>
            <a:xfrm>
              <a:off x="17864" y="0"/>
              <a:ext cx="657418" cy="254000"/>
            </a:xfrm>
            <a:prstGeom prst="roundRect">
              <a:avLst>
                <a:gd name="adj" fmla="val 50000"/>
              </a:avLst>
            </a:pr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47" name="6. Share"/>
            <p:cNvSpPr txBox="1"/>
            <p:nvPr/>
          </p:nvSpPr>
          <p:spPr>
            <a:xfrm>
              <a:off x="0" y="13762"/>
              <a:ext cx="693146" cy="226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/>
            </a:bodyPr>
            <a:lstStyle>
              <a:lvl1pPr algn="ctr">
                <a:lnSpc>
                  <a:spcPct val="90000"/>
                </a:lnSpc>
                <a:spcBef>
                  <a:spcPts val="1200"/>
                </a:spcBef>
                <a:defRPr sz="1100">
                  <a:solidFill>
                    <a:srgbClr val="FFFFFF"/>
                  </a:solidFill>
                </a:defRPr>
              </a:lvl1pPr>
            </a:lstStyle>
            <a:p>
              <a:r>
                <a:t>6. Share</a:t>
              </a:r>
            </a:p>
          </p:txBody>
        </p:sp>
        <p:sp>
          <p:nvSpPr>
            <p:cNvPr id="248" name="Triángulo"/>
            <p:cNvSpPr/>
            <p:nvPr/>
          </p:nvSpPr>
          <p:spPr>
            <a:xfrm rot="10798420" flipH="1">
              <a:off x="494575" y="241466"/>
              <a:ext cx="85219" cy="57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50" name="Plain text.…"/>
          <p:cNvSpPr txBox="1"/>
          <p:nvPr/>
        </p:nvSpPr>
        <p:spPr>
          <a:xfrm>
            <a:off x="10520610" y="2078447"/>
            <a:ext cx="1508300" cy="8208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Plain text.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End a line with two spaces to start a new paragraph.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Also end with a backslash\</a:t>
            </a:r>
            <a:br>
              <a:rPr dirty="0"/>
            </a:br>
            <a:r>
              <a:rPr dirty="0"/>
              <a:t>to make a new line.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*italics* and **bold**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superscript^2^/subscript~2~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~~strikethrough~~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escaped: \* \_ \\</a:t>
            </a:r>
          </a:p>
          <a:p>
            <a:pPr>
              <a:lnSpc>
                <a:spcPct val="80000"/>
              </a:lnSpc>
              <a:spcBef>
                <a:spcPts val="8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endash: </a:t>
            </a:r>
            <a:r>
              <a:rPr b="1" dirty="0"/>
              <a:t>--</a:t>
            </a:r>
            <a:r>
              <a:rPr dirty="0"/>
              <a:t>, </a:t>
            </a:r>
            <a:r>
              <a:rPr dirty="0" err="1"/>
              <a:t>emdash</a:t>
            </a:r>
            <a:r>
              <a:rPr dirty="0"/>
              <a:t>: </a:t>
            </a:r>
            <a:r>
              <a:rPr b="1" dirty="0"/>
              <a:t>---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# Header 1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## Header 2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...</a:t>
            </a:r>
          </a:p>
          <a:p>
            <a:pPr>
              <a:lnSpc>
                <a:spcPct val="80000"/>
              </a:lnSpc>
              <a:spcBef>
                <a:spcPts val="8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###### Header 6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- unordered list</a:t>
            </a:r>
            <a:br>
              <a:rPr dirty="0"/>
            </a:br>
            <a:r>
              <a:rPr dirty="0"/>
              <a:t>- item 2</a:t>
            </a:r>
            <a:br>
              <a:rPr dirty="0"/>
            </a:br>
            <a:r>
              <a:rPr dirty="0"/>
              <a:t>   - item 2a (indent 1 tab)</a:t>
            </a:r>
            <a:br>
              <a:rPr dirty="0"/>
            </a:br>
            <a:r>
              <a:rPr dirty="0"/>
              <a:t>   - item 2b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1. ordered list</a:t>
            </a:r>
            <a:br>
              <a:rPr dirty="0"/>
            </a:br>
            <a:r>
              <a:rPr dirty="0"/>
              <a:t>2. item 2</a:t>
            </a:r>
            <a:br>
              <a:rPr dirty="0"/>
            </a:br>
            <a:r>
              <a:rPr dirty="0"/>
              <a:t>   - item 2a (indent 1 tab)</a:t>
            </a:r>
            <a:br>
              <a:rPr dirty="0"/>
            </a:br>
            <a:r>
              <a:rPr dirty="0"/>
              <a:t>   - item 2b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&lt;link </a:t>
            </a:r>
            <a:r>
              <a:rPr dirty="0" err="1"/>
              <a:t>url</a:t>
            </a:r>
            <a:r>
              <a:rPr dirty="0"/>
              <a:t>&gt;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[This is a link.](link </a:t>
            </a:r>
            <a:r>
              <a:rPr dirty="0" err="1"/>
              <a:t>url</a:t>
            </a:r>
            <a:r>
              <a:rPr dirty="0"/>
              <a:t>)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[This is another link][id].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   At the end of the document:</a:t>
            </a:r>
            <a:br>
              <a:rPr dirty="0"/>
            </a:br>
            <a:r>
              <a:rPr dirty="0"/>
              <a:t>      [id]: link </a:t>
            </a:r>
            <a:r>
              <a:rPr dirty="0" err="1"/>
              <a:t>url</a:t>
            </a:r>
            <a:endParaRPr dirty="0"/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![Caption](image.png)</a:t>
            </a:r>
            <a:br>
              <a:rPr dirty="0"/>
            </a:br>
            <a:r>
              <a:rPr dirty="0"/>
              <a:t>or ![Caption][id2]</a:t>
            </a:r>
          </a:p>
          <a:p>
            <a:pPr>
              <a:lnSpc>
                <a:spcPct val="80000"/>
              </a:lnSpc>
              <a:spcBef>
                <a:spcPts val="7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   At the end of the document:</a:t>
            </a:r>
            <a:br>
              <a:rPr dirty="0"/>
            </a:br>
            <a:r>
              <a:rPr dirty="0"/>
              <a:t>      [id2]: image.png 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`verbatim code`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```</a:t>
            </a:r>
            <a:br>
              <a:rPr dirty="0"/>
            </a:br>
            <a:r>
              <a:rPr dirty="0"/>
              <a:t>multiple lines</a:t>
            </a:r>
            <a:br>
              <a:rPr dirty="0"/>
            </a:br>
            <a:r>
              <a:rPr dirty="0"/>
              <a:t>of verbatim code</a:t>
            </a:r>
            <a:br>
              <a:rPr dirty="0"/>
            </a:br>
            <a:r>
              <a:rPr dirty="0"/>
              <a:t>```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&gt; block quotes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equation: $e^{</a:t>
            </a:r>
            <a:r>
              <a:rPr dirty="0" err="1"/>
              <a:t>i</a:t>
            </a:r>
            <a:r>
              <a:rPr dirty="0"/>
              <a:t> \pi} + 1 = 0$</a:t>
            </a:r>
          </a:p>
          <a:p>
            <a:pPr>
              <a:lnSpc>
                <a:spcPct val="80000"/>
              </a:lnSpc>
              <a:spcBef>
                <a:spcPts val="8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equation block: </a:t>
            </a:r>
            <a:br>
              <a:rPr dirty="0"/>
            </a:br>
            <a:r>
              <a:rPr dirty="0"/>
              <a:t>$$E = mc^{2}$$</a:t>
            </a:r>
          </a:p>
          <a:p>
            <a:pPr>
              <a:lnSpc>
                <a:spcPct val="80000"/>
              </a:lnSpc>
              <a:spcBef>
                <a:spcPts val="70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horizontal rule:</a:t>
            </a:r>
            <a:br>
              <a:rPr dirty="0"/>
            </a:br>
            <a:r>
              <a:rPr b="1" dirty="0"/>
              <a:t>---</a:t>
            </a:r>
          </a:p>
          <a:p>
            <a:pPr>
              <a:spcBef>
                <a:spcPts val="500"/>
              </a:spcBef>
              <a:defRPr sz="900" b="0">
                <a:solidFill>
                  <a:srgbClr val="000000"/>
                </a:solidFill>
              </a:defRPr>
            </a:pPr>
            <a:r>
              <a:rPr sz="800" dirty="0"/>
              <a:t>| Right | Left | Default | Center |</a:t>
            </a:r>
            <a:endParaRPr lang="en-US" sz="800" dirty="0"/>
          </a:p>
          <a:p>
            <a:pPr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rPr sz="800" dirty="0"/>
              <a:t>|-------:|:------|-----------|:---------:| </a:t>
            </a:r>
            <a:br>
              <a:rPr sz="800" dirty="0"/>
            </a:br>
            <a:r>
              <a:rPr sz="800" dirty="0"/>
              <a:t>| 12 | 12 | 12 | 12 | </a:t>
            </a:r>
            <a:br>
              <a:rPr sz="800" dirty="0"/>
            </a:br>
            <a:r>
              <a:rPr sz="800" dirty="0"/>
              <a:t>| 123 | 123 | 123 | 123 | </a:t>
            </a:r>
            <a:br>
              <a:rPr sz="800" dirty="0"/>
            </a:br>
            <a:r>
              <a:rPr sz="800" dirty="0"/>
              <a:t>| 1 | 1 | 1 | 1 |</a:t>
            </a:r>
            <a:br>
              <a:rPr sz="800" dirty="0"/>
            </a:br>
            <a:endParaRPr dirty="0"/>
          </a:p>
          <a:p>
            <a:pPr>
              <a:lnSpc>
                <a:spcPct val="80000"/>
              </a:lnSpc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    </a:t>
            </a:r>
            <a:r>
              <a:rPr b="1" dirty="0"/>
              <a:t>HTML </a:t>
            </a:r>
            <a:r>
              <a:rPr b="1" dirty="0" err="1"/>
              <a:t>Tabsets</a:t>
            </a:r>
            <a:br>
              <a:rPr dirty="0"/>
            </a:br>
            <a:r>
              <a:rPr sz="800" dirty="0"/>
              <a:t>   </a:t>
            </a:r>
            <a:r>
              <a:rPr sz="600" dirty="0"/>
              <a:t> </a:t>
            </a:r>
            <a:r>
              <a:rPr sz="800" dirty="0"/>
              <a:t>## Results {.</a:t>
            </a:r>
            <a:r>
              <a:rPr sz="800" dirty="0" err="1"/>
              <a:t>tabset</a:t>
            </a:r>
            <a:r>
              <a:rPr sz="800" dirty="0"/>
              <a:t>}</a:t>
            </a:r>
            <a:br>
              <a:rPr sz="800" dirty="0"/>
            </a:br>
            <a:r>
              <a:rPr sz="800" dirty="0"/>
              <a:t>    ### Plots</a:t>
            </a:r>
            <a:br>
              <a:rPr sz="800" dirty="0"/>
            </a:br>
            <a:r>
              <a:rPr sz="800" dirty="0"/>
              <a:t>    text</a:t>
            </a:r>
            <a:br>
              <a:rPr sz="800" dirty="0"/>
            </a:br>
            <a:br>
              <a:rPr sz="800" dirty="0"/>
            </a:br>
            <a:r>
              <a:rPr sz="800" dirty="0"/>
              <a:t>    ### Tables</a:t>
            </a:r>
            <a:br>
              <a:rPr sz="800" dirty="0"/>
            </a:br>
            <a:r>
              <a:rPr sz="800" dirty="0"/>
              <a:t>    more text</a:t>
            </a:r>
          </a:p>
        </p:txBody>
      </p:sp>
      <p:pic>
        <p:nvPicPr>
          <p:cNvPr id="251" name="pasted-image.tiff" descr="pasted-image.tiff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2306300" y="203200"/>
            <a:ext cx="1384300" cy="1599192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Open a new .Rmd file in the RStudio IDE by going to File &gt; New File &gt; R Markdown.…"/>
          <p:cNvSpPr txBox="1"/>
          <p:nvPr/>
        </p:nvSpPr>
        <p:spPr>
          <a:xfrm>
            <a:off x="312660" y="4131251"/>
            <a:ext cx="2699150" cy="2331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6388" indent="-176388">
              <a:lnSpc>
                <a:spcPct val="80000"/>
              </a:lnSpc>
              <a:spcBef>
                <a:spcPts val="5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sz="900" dirty="0"/>
              <a:t>Open a </a:t>
            </a:r>
            <a:r>
              <a:rPr sz="900" b="1" dirty="0"/>
              <a:t>new .</a:t>
            </a:r>
            <a:r>
              <a:rPr sz="900" b="1" dirty="0" err="1"/>
              <a:t>Rmd</a:t>
            </a:r>
            <a:r>
              <a:rPr sz="900" b="1" dirty="0"/>
              <a:t> file</a:t>
            </a:r>
            <a:r>
              <a:rPr sz="900" dirty="0"/>
              <a:t> in the RStudio IDE by going to </a:t>
            </a:r>
            <a:r>
              <a:rPr sz="900" i="1" dirty="0"/>
              <a:t>File &gt; New File &gt; R Markdown</a:t>
            </a:r>
            <a:r>
              <a:rPr sz="900" dirty="0"/>
              <a:t>.</a:t>
            </a:r>
          </a:p>
          <a:p>
            <a:pPr marL="176388" indent="-176388">
              <a:lnSpc>
                <a:spcPct val="80000"/>
              </a:lnSpc>
              <a:spcBef>
                <a:spcPts val="12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sz="900" b="1" dirty="0"/>
              <a:t>Embed code </a:t>
            </a:r>
            <a:r>
              <a:rPr sz="900" dirty="0"/>
              <a:t>in chunks. Run code by line, by chunk, or all at once.</a:t>
            </a:r>
          </a:p>
          <a:p>
            <a:pPr marL="176388" indent="-176388">
              <a:lnSpc>
                <a:spcPct val="80000"/>
              </a:lnSpc>
              <a:spcBef>
                <a:spcPts val="12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sz="900" b="1" dirty="0"/>
              <a:t>Write text</a:t>
            </a:r>
            <a:r>
              <a:rPr sz="900" dirty="0"/>
              <a:t> and add tables, figures, images, and citations. Format with Markdown syntax or the RStudio Visual Markdown Editor.</a:t>
            </a:r>
          </a:p>
          <a:p>
            <a:pPr marL="176388" indent="-176388">
              <a:lnSpc>
                <a:spcPct val="80000"/>
              </a:lnSpc>
              <a:spcBef>
                <a:spcPts val="12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sz="900" b="1" dirty="0"/>
              <a:t>Set output format(s) and options </a:t>
            </a:r>
            <a:r>
              <a:rPr sz="900" dirty="0"/>
              <a:t>in the YAML header. Customize themes or add parameters to execute or add interactivity with Shiny.</a:t>
            </a:r>
          </a:p>
          <a:p>
            <a:pPr marL="176388" indent="-176388">
              <a:lnSpc>
                <a:spcPct val="80000"/>
              </a:lnSpc>
              <a:spcBef>
                <a:spcPts val="12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sz="900" b="1" dirty="0"/>
              <a:t>Save and render</a:t>
            </a:r>
            <a:r>
              <a:rPr sz="900" dirty="0"/>
              <a:t> the whole document. Knit periodically to preview your work as you write.</a:t>
            </a:r>
          </a:p>
          <a:p>
            <a:pPr marL="176388" indent="-176388">
              <a:lnSpc>
                <a:spcPct val="80000"/>
              </a:lnSpc>
              <a:spcBef>
                <a:spcPts val="12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sz="900" b="1" dirty="0"/>
              <a:t>Share</a:t>
            </a:r>
            <a:r>
              <a:rPr sz="900" dirty="0"/>
              <a:t> </a:t>
            </a:r>
            <a:r>
              <a:rPr sz="900" b="1" dirty="0"/>
              <a:t>your work!</a:t>
            </a:r>
          </a:p>
        </p:txBody>
      </p:sp>
      <p:grpSp>
        <p:nvGrpSpPr>
          <p:cNvPr id="257" name="Agrupar"/>
          <p:cNvGrpSpPr/>
          <p:nvPr/>
        </p:nvGrpSpPr>
        <p:grpSpPr>
          <a:xfrm>
            <a:off x="3796593" y="1307193"/>
            <a:ext cx="1654197" cy="372794"/>
            <a:chOff x="-204777" y="0"/>
            <a:chExt cx="1654196" cy="372792"/>
          </a:xfrm>
        </p:grpSpPr>
        <p:sp>
          <p:nvSpPr>
            <p:cNvPr id="253" name="Rectángulo redondeado"/>
            <p:cNvSpPr/>
            <p:nvPr/>
          </p:nvSpPr>
          <p:spPr>
            <a:xfrm>
              <a:off x="121517" y="0"/>
              <a:ext cx="1327902" cy="254000"/>
            </a:xfrm>
            <a:prstGeom prst="roundRect">
              <a:avLst>
                <a:gd name="adj" fmla="val 50000"/>
              </a:avLst>
            </a:pr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54" name="5. Save and Render"/>
            <p:cNvSpPr txBox="1"/>
            <p:nvPr/>
          </p:nvSpPr>
          <p:spPr>
            <a:xfrm>
              <a:off x="167153" y="13762"/>
              <a:ext cx="1208934" cy="226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/>
            </a:bodyPr>
            <a:lstStyle>
              <a:lvl1pPr algn="ctr" defTabSz="543305">
                <a:lnSpc>
                  <a:spcPct val="90000"/>
                </a:lnSpc>
                <a:spcBef>
                  <a:spcPts val="1100"/>
                </a:spcBef>
                <a:defRPr sz="1023">
                  <a:solidFill>
                    <a:srgbClr val="FFFFFF"/>
                  </a:solidFill>
                </a:defRPr>
              </a:lvl1pPr>
            </a:lstStyle>
            <a:p>
              <a:r>
                <a:t>5. Save and Render</a:t>
              </a:r>
            </a:p>
          </p:txBody>
        </p:sp>
        <p:sp>
          <p:nvSpPr>
            <p:cNvPr id="255" name="Triángulo"/>
            <p:cNvSpPr/>
            <p:nvPr/>
          </p:nvSpPr>
          <p:spPr>
            <a:xfrm rot="10798420" flipH="1">
              <a:off x="338921" y="225619"/>
              <a:ext cx="85301" cy="147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56" name="Triángulo"/>
            <p:cNvSpPr/>
            <p:nvPr/>
          </p:nvSpPr>
          <p:spPr>
            <a:xfrm rot="16198420" flipH="1">
              <a:off x="-83234" y="-37089"/>
              <a:ext cx="116526" cy="3595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pic>
        <p:nvPicPr>
          <p:cNvPr id="258" name="pasted-image.tiff" descr="pasted-image.tiff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2123175" y="6056477"/>
            <a:ext cx="548348" cy="633471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SOURCE EDITOR"/>
          <p:cNvSpPr txBox="1"/>
          <p:nvPr/>
        </p:nvSpPr>
        <p:spPr>
          <a:xfrm>
            <a:off x="5674718" y="1134985"/>
            <a:ext cx="1280121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defRPr>
                <a:solidFill>
                  <a:srgbClr val="157F8E"/>
                </a:solidFill>
              </a:defRPr>
            </a:pPr>
            <a:r>
              <a:rPr dirty="0"/>
              <a:t>SOURCE EDITOR</a:t>
            </a:r>
          </a:p>
        </p:txBody>
      </p:sp>
      <p:sp>
        <p:nvSpPr>
          <p:cNvPr id="260" name="RENDERED OUTPUT"/>
          <p:cNvSpPr txBox="1"/>
          <p:nvPr/>
        </p:nvSpPr>
        <p:spPr>
          <a:xfrm>
            <a:off x="7034542" y="958175"/>
            <a:ext cx="1536776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defRPr>
                <a:solidFill>
                  <a:srgbClr val="157F8E"/>
                </a:solidFill>
              </a:defRPr>
            </a:pPr>
            <a:r>
              <a:t>RENDERED OUTPUT</a:t>
            </a:r>
          </a:p>
        </p:txBody>
      </p:sp>
      <p:grpSp>
        <p:nvGrpSpPr>
          <p:cNvPr id="264" name="Agrupar"/>
          <p:cNvGrpSpPr/>
          <p:nvPr/>
        </p:nvGrpSpPr>
        <p:grpSpPr>
          <a:xfrm>
            <a:off x="3109029" y="1152629"/>
            <a:ext cx="920186" cy="285542"/>
            <a:chOff x="0" y="0"/>
            <a:chExt cx="920184" cy="285540"/>
          </a:xfrm>
        </p:grpSpPr>
        <p:sp>
          <p:nvSpPr>
            <p:cNvPr id="261" name="Rectángulo redondeado"/>
            <p:cNvSpPr/>
            <p:nvPr/>
          </p:nvSpPr>
          <p:spPr>
            <a:xfrm>
              <a:off x="97177" y="0"/>
              <a:ext cx="823008" cy="254000"/>
            </a:xfrm>
            <a:prstGeom prst="roundRect">
              <a:avLst>
                <a:gd name="adj" fmla="val 50000"/>
              </a:avLst>
            </a:pr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62" name="1. New File"/>
            <p:cNvSpPr txBox="1"/>
            <p:nvPr/>
          </p:nvSpPr>
          <p:spPr>
            <a:xfrm>
              <a:off x="142813" y="13762"/>
              <a:ext cx="706336" cy="226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/>
            </a:bodyPr>
            <a:lstStyle>
              <a:lvl1pPr algn="ctr" defTabSz="566674">
                <a:lnSpc>
                  <a:spcPct val="90000"/>
                </a:lnSpc>
                <a:spcBef>
                  <a:spcPts val="1100"/>
                </a:spcBef>
                <a:defRPr sz="1067">
                  <a:solidFill>
                    <a:srgbClr val="FFFFFF"/>
                  </a:solidFill>
                </a:defRPr>
              </a:lvl1pPr>
            </a:lstStyle>
            <a:p>
              <a:r>
                <a:t>1. New File</a:t>
              </a:r>
            </a:p>
          </p:txBody>
        </p:sp>
        <p:sp>
          <p:nvSpPr>
            <p:cNvPr id="263" name="Triángulo"/>
            <p:cNvSpPr/>
            <p:nvPr/>
          </p:nvSpPr>
          <p:spPr>
            <a:xfrm rot="13459501" flipH="1">
              <a:off x="39271" y="129526"/>
              <a:ext cx="85301" cy="147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65" name="style options"/>
          <p:cNvSpPr txBox="1"/>
          <p:nvPr/>
        </p:nvSpPr>
        <p:spPr>
          <a:xfrm>
            <a:off x="4478184" y="5816390"/>
            <a:ext cx="647117" cy="13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t>style options</a:t>
            </a:r>
          </a:p>
        </p:txBody>
      </p:sp>
      <p:sp>
        <p:nvSpPr>
          <p:cNvPr id="266" name="Agrupar"/>
          <p:cNvSpPr/>
          <p:nvPr/>
        </p:nvSpPr>
        <p:spPr>
          <a:xfrm>
            <a:off x="221994" y="4113943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67" name="Agrupar"/>
          <p:cNvSpPr/>
          <p:nvPr/>
        </p:nvSpPr>
        <p:spPr>
          <a:xfrm>
            <a:off x="221994" y="4435800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68" name="Agrupar"/>
          <p:cNvSpPr/>
          <p:nvPr/>
        </p:nvSpPr>
        <p:spPr>
          <a:xfrm>
            <a:off x="221994" y="4816651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269" name="Agrupar"/>
          <p:cNvSpPr/>
          <p:nvPr/>
        </p:nvSpPr>
        <p:spPr>
          <a:xfrm>
            <a:off x="221994" y="5265439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270" name="Agrupar"/>
          <p:cNvSpPr/>
          <p:nvPr/>
        </p:nvSpPr>
        <p:spPr>
          <a:xfrm>
            <a:off x="221994" y="5747210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rPr dirty="0"/>
              <a:t>5</a:t>
            </a:r>
          </a:p>
        </p:txBody>
      </p:sp>
      <p:sp>
        <p:nvSpPr>
          <p:cNvPr id="271" name="Agrupar"/>
          <p:cNvSpPr/>
          <p:nvPr/>
        </p:nvSpPr>
        <p:spPr>
          <a:xfrm>
            <a:off x="221994" y="6128737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t>6</a:t>
            </a:r>
          </a:p>
        </p:txBody>
      </p:sp>
      <p:grpSp>
        <p:nvGrpSpPr>
          <p:cNvPr id="275" name="Agrupar"/>
          <p:cNvGrpSpPr/>
          <p:nvPr/>
        </p:nvGrpSpPr>
        <p:grpSpPr>
          <a:xfrm>
            <a:off x="4006634" y="2388451"/>
            <a:ext cx="1751478" cy="406776"/>
            <a:chOff x="0" y="0"/>
            <a:chExt cx="1751476" cy="406775"/>
          </a:xfrm>
        </p:grpSpPr>
        <p:sp>
          <p:nvSpPr>
            <p:cNvPr id="272" name="Rectángulo redondeado"/>
            <p:cNvSpPr/>
            <p:nvPr/>
          </p:nvSpPr>
          <p:spPr>
            <a:xfrm>
              <a:off x="99138" y="20994"/>
              <a:ext cx="1652339" cy="385782"/>
            </a:xfrm>
            <a:prstGeom prst="roundRect">
              <a:avLst>
                <a:gd name="adj" fmla="val 49380"/>
              </a:avLst>
            </a:prstGeom>
            <a:solidFill>
              <a:srgbClr val="2F697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73" name="4. Set Output Format(s) and Options"/>
            <p:cNvSpPr txBox="1"/>
            <p:nvPr/>
          </p:nvSpPr>
          <p:spPr>
            <a:xfrm>
              <a:off x="182873" y="22056"/>
              <a:ext cx="1482853" cy="3720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/>
            </a:bodyPr>
            <a:lstStyle>
              <a:lvl1pPr algn="ctr" defTabSz="572516">
                <a:lnSpc>
                  <a:spcPct val="90000"/>
                </a:lnSpc>
                <a:spcBef>
                  <a:spcPts val="1100"/>
                </a:spcBef>
                <a:defRPr sz="1078">
                  <a:solidFill>
                    <a:srgbClr val="FFFFFF"/>
                  </a:solidFill>
                </a:defRPr>
              </a:lvl1pPr>
            </a:lstStyle>
            <a:p>
              <a:r>
                <a:t>4. Set Output Format(s) and Options</a:t>
              </a:r>
            </a:p>
          </p:txBody>
        </p:sp>
        <p:sp>
          <p:nvSpPr>
            <p:cNvPr id="274" name="Triángulo"/>
            <p:cNvSpPr/>
            <p:nvPr/>
          </p:nvSpPr>
          <p:spPr>
            <a:xfrm rot="17718972" flipH="1">
              <a:off x="42098" y="-3561"/>
              <a:ext cx="85301" cy="147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76" name="Triángulo"/>
          <p:cNvSpPr/>
          <p:nvPr/>
        </p:nvSpPr>
        <p:spPr>
          <a:xfrm rot="13459501" flipH="1">
            <a:off x="4242091" y="3233489"/>
            <a:ext cx="85301" cy="1471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96B72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7" name="Triángulo"/>
          <p:cNvSpPr/>
          <p:nvPr/>
        </p:nvSpPr>
        <p:spPr>
          <a:xfrm rot="16198420" flipH="1">
            <a:off x="4375586" y="3988261"/>
            <a:ext cx="85301" cy="1471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96B72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8" name="Plain text.…"/>
              <p:cNvSpPr txBox="1"/>
              <p:nvPr/>
            </p:nvSpPr>
            <p:spPr>
              <a:xfrm>
                <a:off x="12113650" y="2078447"/>
                <a:ext cx="1588212" cy="820826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0" tIns="0" rIns="0" bIns="0"/>
              <a:lstStyle/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Plain text.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End a line with two spaces to start a new paragraph.</a:t>
                </a:r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Also end with a backslash</a:t>
                </a:r>
                <a:br>
                  <a:rPr dirty="0"/>
                </a:br>
                <a:r>
                  <a:rPr dirty="0"/>
                  <a:t>to make a new line.</a:t>
                </a:r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i="1" dirty="0"/>
                  <a:t>italics</a:t>
                </a:r>
                <a:r>
                  <a:rPr dirty="0"/>
                  <a:t> and </a:t>
                </a:r>
                <a:r>
                  <a:rPr b="1" dirty="0"/>
                  <a:t>bold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superscript</a:t>
                </a:r>
                <a:r>
                  <a:rPr baseline="31999" dirty="0"/>
                  <a:t>2</a:t>
                </a:r>
                <a:r>
                  <a:rPr dirty="0"/>
                  <a:t>/subscript</a:t>
                </a:r>
                <a:r>
                  <a:rPr baseline="-5999" dirty="0"/>
                  <a:t>2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 strike="sngStrike">
                    <a:solidFill>
                      <a:srgbClr val="000000"/>
                    </a:solidFill>
                  </a:defRPr>
                </a:pPr>
                <a:r>
                  <a:rPr dirty="0"/>
                  <a:t>strikethrough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escaped: * _ \</a:t>
                </a:r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endash: –, </a:t>
                </a:r>
                <a:r>
                  <a:rPr dirty="0" err="1"/>
                  <a:t>emdash</a:t>
                </a:r>
                <a:r>
                  <a:rPr dirty="0"/>
                  <a:t>: —</a:t>
                </a:r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1800">
                    <a:solidFill>
                      <a:srgbClr val="000000"/>
                    </a:solidFill>
                  </a:defRPr>
                </a:pPr>
                <a:r>
                  <a:rPr dirty="0"/>
                  <a:t>Header 1</a:t>
                </a:r>
              </a:p>
              <a:p>
                <a:pPr>
                  <a:lnSpc>
                    <a:spcPct val="80000"/>
                  </a:lnSpc>
                  <a:spcBef>
                    <a:spcPts val="0"/>
                  </a:spcBef>
                  <a:defRPr sz="1600">
                    <a:solidFill>
                      <a:srgbClr val="000000"/>
                    </a:solidFill>
                  </a:defRPr>
                </a:pPr>
                <a:r>
                  <a:rPr dirty="0"/>
                  <a:t>Header 2</a:t>
                </a:r>
              </a:p>
              <a:p>
                <a:pPr>
                  <a:lnSpc>
                    <a:spcPct val="80000"/>
                  </a:lnSpc>
                  <a:spcBef>
                    <a:spcPts val="0"/>
                  </a:spcBef>
                  <a:defRPr sz="900">
                    <a:solidFill>
                      <a:srgbClr val="000000"/>
                    </a:solidFill>
                  </a:defRPr>
                </a:pPr>
                <a:r>
                  <a:rPr dirty="0"/>
                  <a:t>...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1000">
                    <a:solidFill>
                      <a:srgbClr val="000000"/>
                    </a:solidFill>
                  </a:defRPr>
                </a:pPr>
                <a:r>
                  <a:rPr dirty="0"/>
                  <a:t>Header 6</a:t>
                </a:r>
              </a:p>
              <a:p>
                <a:pPr marL="111125" indent="-111125">
                  <a:lnSpc>
                    <a:spcPct val="80000"/>
                  </a:lnSpc>
                  <a:spcBef>
                    <a:spcPts val="120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unordered list</a:t>
                </a:r>
              </a:p>
              <a:p>
                <a:pPr marL="111125" indent="-111125">
                  <a:lnSpc>
                    <a:spcPct val="80000"/>
                  </a:lnSpc>
                  <a:spcBef>
                    <a:spcPts val="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item 2</a:t>
                </a:r>
              </a:p>
              <a:p>
                <a:pPr marL="339725" indent="-111125">
                  <a:lnSpc>
                    <a:spcPct val="80000"/>
                  </a:lnSpc>
                  <a:spcBef>
                    <a:spcPts val="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item 2a (indent 1 tab)</a:t>
                </a:r>
              </a:p>
              <a:p>
                <a:pPr marL="339725" indent="-111125">
                  <a:lnSpc>
                    <a:spcPct val="80000"/>
                  </a:lnSpc>
                  <a:spcBef>
                    <a:spcPts val="40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item 2b</a:t>
                </a:r>
              </a:p>
              <a:p>
                <a:pPr marL="158750" indent="-158750">
                  <a:lnSpc>
                    <a:spcPct val="80000"/>
                  </a:lnSpc>
                  <a:spcBef>
                    <a:spcPts val="0"/>
                  </a:spcBef>
                  <a:buSzPct val="100000"/>
                  <a:buAutoNum type="arabicPeriod"/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ordered list</a:t>
                </a:r>
              </a:p>
              <a:p>
                <a:pPr marL="158750" indent="-158750">
                  <a:lnSpc>
                    <a:spcPct val="80000"/>
                  </a:lnSpc>
                  <a:spcBef>
                    <a:spcPts val="0"/>
                  </a:spcBef>
                  <a:buSzPct val="100000"/>
                  <a:buAutoNum type="arabicPeriod"/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item 2</a:t>
                </a:r>
              </a:p>
              <a:p>
                <a:pPr marL="339725" indent="-111125">
                  <a:lnSpc>
                    <a:spcPct val="80000"/>
                  </a:lnSpc>
                  <a:spcBef>
                    <a:spcPts val="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item 2a (indent 1 tab)</a:t>
                </a:r>
              </a:p>
              <a:p>
                <a:pPr marL="339725" indent="-111125">
                  <a:lnSpc>
                    <a:spcPct val="80000"/>
                  </a:lnSpc>
                  <a:spcBef>
                    <a:spcPts val="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item 2b</a:t>
                </a:r>
              </a:p>
              <a:p>
                <a:pPr>
                  <a:lnSpc>
                    <a:spcPct val="80000"/>
                  </a:lnSpc>
                  <a:spcBef>
                    <a:spcPts val="1200"/>
                  </a:spcBef>
                  <a:defRPr sz="900" b="0">
                    <a:solidFill>
                      <a:srgbClr val="3579B7"/>
                    </a:solidFill>
                  </a:defRPr>
                </a:pPr>
                <a:r>
                  <a:rPr dirty="0"/>
                  <a:t>http://www.posit.co/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3579B7"/>
                    </a:solidFill>
                  </a:defRPr>
                </a:pPr>
                <a:r>
                  <a:rPr dirty="0"/>
                  <a:t>This is a link.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3579B7"/>
                    </a:solidFill>
                  </a:defRPr>
                </a:pPr>
                <a:r>
                  <a:rPr dirty="0"/>
                  <a:t>This is another link.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endParaRPr dirty="0"/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endParaRPr dirty="0"/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endParaRPr dirty="0"/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endParaRPr dirty="0"/>
              </a:p>
              <a:p>
                <a:pPr>
                  <a:lnSpc>
                    <a:spcPct val="80000"/>
                  </a:lnSpc>
                  <a:spcBef>
                    <a:spcPts val="7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Caption.</a:t>
                </a:r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  <a:latin typeface="Source Code Pro"/>
                    <a:ea typeface="Source Code Pro"/>
                    <a:cs typeface="Source Code Pro"/>
                    <a:sym typeface="Source Code Pro"/>
                  </a:defRPr>
                </a:pPr>
                <a:r>
                  <a:rPr dirty="0"/>
                  <a:t> verbatim code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br>
                  <a:rPr dirty="0"/>
                </a:br>
                <a:r>
                  <a:rPr dirty="0"/>
                  <a:t>   </a:t>
                </a:r>
                <a:r>
                  <a:rPr dirty="0">
                    <a:latin typeface="Source Code Pro"/>
                    <a:ea typeface="Source Code Pro"/>
                    <a:cs typeface="Source Code Pro"/>
                    <a:sym typeface="Source Code Pro"/>
                  </a:rPr>
                  <a:t>multiple lines</a:t>
                </a:r>
                <a:br>
                  <a:rPr dirty="0">
                    <a:latin typeface="Source Code Pro"/>
                    <a:ea typeface="Source Code Pro"/>
                    <a:cs typeface="Source Code Pro"/>
                    <a:sym typeface="Source Code Pro"/>
                  </a:rPr>
                </a:br>
                <a:r>
                  <a:rPr dirty="0">
                    <a:latin typeface="Source Code Pro"/>
                    <a:ea typeface="Source Code Pro"/>
                    <a:cs typeface="Source Code Pro"/>
                    <a:sym typeface="Source Code Pro"/>
                  </a:rPr>
                  <a:t> of verbatim code</a:t>
                </a:r>
                <a:br>
                  <a:rPr dirty="0"/>
                </a:br>
                <a:endParaRPr dirty="0"/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      </a:t>
                </a:r>
                <a:r>
                  <a:rPr sz="1000" dirty="0"/>
                  <a:t>block quotes</a:t>
                </a:r>
              </a:p>
              <a:p>
                <a:pPr>
                  <a:lnSpc>
                    <a:spcPct val="80000"/>
                  </a:lnSpc>
                  <a:spcBef>
                    <a:spcPts val="10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equation: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sz="1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sz="1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sz="1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sz="1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r>
                      <a:rPr sz="1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+1=0</m:t>
                    </m:r>
                  </m:oMath>
                </a14:m>
                <a:endParaRPr dirty="0"/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equation block: </a:t>
                </a:r>
              </a:p>
              <a:p>
                <a:pPr algn="ctr"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sz="1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sz="1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sz="1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p>
                        <m:sSupPr>
                          <m:ctrlPr>
                            <a:rPr sz="1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1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sz="1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dirty="0"/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horizontal rule:</a:t>
                </a:r>
                <a:br>
                  <a:rPr dirty="0"/>
                </a:br>
                <a:endParaRPr dirty="0"/>
              </a:p>
              <a:p>
                <a:pPr>
                  <a:lnSpc>
                    <a:spcPct val="80000"/>
                  </a:lnSpc>
                  <a:spcBef>
                    <a:spcPts val="700"/>
                  </a:spcBef>
                  <a:defRPr sz="900" b="0">
                    <a:solidFill>
                      <a:srgbClr val="000000"/>
                    </a:solidFill>
                  </a:defRPr>
                </a:pPr>
                <a:br>
                  <a:rPr dirty="0"/>
                </a:br>
                <a:endParaRPr b="1" dirty="0"/>
              </a:p>
              <a:p>
                <a:pPr>
                  <a:lnSpc>
                    <a:spcPct val="80000"/>
                  </a:lnSpc>
                  <a:spcBef>
                    <a:spcPts val="900"/>
                  </a:spcBef>
                  <a:defRPr sz="900" b="0">
                    <a:solidFill>
                      <a:srgbClr val="000000"/>
                    </a:solidFill>
                  </a:defRPr>
                </a:pPr>
                <a:br>
                  <a:rPr b="1" dirty="0"/>
                </a:br>
                <a:br>
                  <a:rPr b="1" dirty="0"/>
                </a:br>
                <a:endParaRPr b="1" dirty="0"/>
              </a:p>
              <a:p>
                <a:pPr>
                  <a:lnSpc>
                    <a:spcPct val="80000"/>
                  </a:lnSpc>
                  <a:spcBef>
                    <a:spcPts val="10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sz="1200" b="1" dirty="0"/>
                  <a:t>Results</a:t>
                </a:r>
              </a:p>
              <a:p>
                <a:pPr>
                  <a:lnSpc>
                    <a:spcPct val="80000"/>
                  </a:lnSpc>
                  <a:spcBef>
                    <a:spcPts val="8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    </a:t>
                </a:r>
                <a:r>
                  <a:rPr dirty="0">
                    <a:solidFill>
                      <a:srgbClr val="555555"/>
                    </a:solidFill>
                  </a:rPr>
                  <a:t>Plots</a:t>
                </a:r>
                <a:r>
                  <a:rPr dirty="0"/>
                  <a:t>       </a:t>
                </a:r>
                <a:r>
                  <a:rPr dirty="0">
                    <a:solidFill>
                      <a:srgbClr val="3579B7"/>
                    </a:solidFill>
                  </a:rPr>
                  <a:t>Tables</a:t>
                </a:r>
              </a:p>
              <a:p>
                <a:pPr>
                  <a:lnSpc>
                    <a:spcPct val="80000"/>
                  </a:lnSpc>
                  <a:spcBef>
                    <a:spcPts val="9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dirty="0"/>
                  <a:t>  text</a:t>
                </a:r>
              </a:p>
            </p:txBody>
          </p:sp>
        </mc:Choice>
        <mc:Fallback xmlns="">
          <p:sp>
            <p:nvSpPr>
              <p:cNvPr id="278" name="Plain text.…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13650" y="2078447"/>
                <a:ext cx="1588212" cy="8208267"/>
              </a:xfrm>
              <a:prstGeom prst="rect">
                <a:avLst/>
              </a:prstGeom>
              <a:blipFill>
                <a:blip r:embed="rId22"/>
                <a:stretch>
                  <a:fillRect l="-8812" t="-817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9" name="Línea"/>
          <p:cNvSpPr/>
          <p:nvPr/>
        </p:nvSpPr>
        <p:spPr>
          <a:xfrm>
            <a:off x="10530285" y="1102908"/>
            <a:ext cx="1477328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0" name="Rectángulo"/>
          <p:cNvSpPr/>
          <p:nvPr/>
        </p:nvSpPr>
        <p:spPr>
          <a:xfrm>
            <a:off x="12003970" y="8641508"/>
            <a:ext cx="1701018" cy="674000"/>
          </a:xfrm>
          <a:prstGeom prst="rect">
            <a:avLst/>
          </a:prstGeom>
          <a:solidFill>
            <a:srgbClr val="FFFFFF"/>
          </a:solidFill>
          <a:ln w="3175">
            <a:solidFill>
              <a:srgbClr val="A6AAA9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aphicFrame>
        <p:nvGraphicFramePr>
          <p:cNvPr id="281" name="Table 1-1"/>
          <p:cNvGraphicFramePr/>
          <p:nvPr>
            <p:extLst>
              <p:ext uri="{D42A27DB-BD31-4B8C-83A1-F6EECF244321}">
                <p14:modId xmlns:p14="http://schemas.microsoft.com/office/powerpoint/2010/main" val="1648422830"/>
              </p:ext>
            </p:extLst>
          </p:nvPr>
        </p:nvGraphicFramePr>
        <p:xfrm>
          <a:off x="12041610" y="8623356"/>
          <a:ext cx="1651135" cy="694363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532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5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96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5478">
                <a:tc>
                  <a:txBody>
                    <a:bodyPr/>
                    <a:lstStyle/>
                    <a:p>
                      <a:pPr algn="l" defTabSz="914400"/>
                      <a:r>
                        <a:rPr sz="800" b="1">
                          <a:solidFill>
                            <a:srgbClr val="53585F"/>
                          </a:solidFill>
                          <a:sym typeface="Helvetica"/>
                        </a:rPr>
                        <a:t>Right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800" b="1">
                          <a:solidFill>
                            <a:srgbClr val="53585F"/>
                          </a:solidFill>
                          <a:sym typeface="Helvetica"/>
                        </a:rPr>
                        <a:t>Left
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800" b="1">
                          <a:solidFill>
                            <a:srgbClr val="53585F"/>
                          </a:solidFill>
                          <a:sym typeface="Helvetica"/>
                        </a:rPr>
                        <a:t>Default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800" b="1" dirty="0">
                          <a:solidFill>
                            <a:srgbClr val="53585F"/>
                          </a:solidFill>
                          <a:sym typeface="Helvetica"/>
                        </a:rPr>
                        <a:t>Center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085">
                <a:tc>
                  <a:txBody>
                    <a:bodyPr/>
                    <a:lstStyle/>
                    <a:p>
                      <a:pPr algn="r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</a:t>
                      </a:r>
                    </a:p>
                  </a:txBody>
                  <a:tcPr marL="0" marR="0" marT="0" marB="0" anchor="ctr" horzOverflow="overflow">
                    <a:lnT w="1270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</a:t>
                      </a:r>
                    </a:p>
                  </a:txBody>
                  <a:tcPr marL="0" marR="0" marT="0" marB="0" anchor="ctr" horzOverflow="overflow">
                    <a:lnT w="1270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</a:t>
                      </a:r>
                    </a:p>
                  </a:txBody>
                  <a:tcPr marL="0" marR="0" marT="0" marB="0" anchor="ctr" horzOverflow="overflow">
                    <a:lnT w="1270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</a:t>
                      </a:r>
                    </a:p>
                  </a:txBody>
                  <a:tcPr marL="0" marR="0" marT="0" marB="0" anchor="ctr" horzOverflow="overflow">
                    <a:lnT w="1270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2353">
                <a:tc>
                  <a:txBody>
                    <a:bodyPr/>
                    <a:lstStyle/>
                    <a:p>
                      <a:pPr algn="r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123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123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123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olidFill>
                            <a:srgbClr val="53585F"/>
                          </a:solidFill>
                          <a:sym typeface="Helvetica"/>
                        </a:rPr>
                        <a:t>123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085">
                <a:tc>
                  <a:txBody>
                    <a:bodyPr/>
                    <a:lstStyle/>
                    <a:p>
                      <a:pPr algn="r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olidFill>
                            <a:srgbClr val="53585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olidFill>
                            <a:srgbClr val="53585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olidFill>
                            <a:srgbClr val="53585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82" name="posit-full-color.png" descr="posit-full-color.png"/>
          <p:cNvPicPr>
            <a:picLocks noChangeAspect="1"/>
          </p:cNvPicPr>
          <p:nvPr/>
        </p:nvPicPr>
        <p:blipFill>
          <a:blip r:embed="rId23"/>
          <a:srcRect/>
          <a:stretch>
            <a:fillRect/>
          </a:stretch>
        </p:blipFill>
        <p:spPr>
          <a:xfrm>
            <a:off x="382542" y="10050579"/>
            <a:ext cx="1719068" cy="544372"/>
          </a:xfrm>
          <a:prstGeom prst="rect">
            <a:avLst/>
          </a:prstGeom>
          <a:ln w="12700">
            <a:miter lim="400000"/>
          </a:ln>
        </p:spPr>
      </p:pic>
      <p:sp>
        <p:nvSpPr>
          <p:cNvPr id="283" name="Óvalo"/>
          <p:cNvSpPr/>
          <p:nvPr/>
        </p:nvSpPr>
        <p:spPr>
          <a:xfrm>
            <a:off x="3094106" y="1703932"/>
            <a:ext cx="306549" cy="165101"/>
          </a:xfrm>
          <a:prstGeom prst="ellipse">
            <a:avLst/>
          </a:prstGeom>
          <a:ln w="25400">
            <a:solidFill>
              <a:srgbClr val="157F8E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4" name="Línea"/>
          <p:cNvSpPr/>
          <p:nvPr/>
        </p:nvSpPr>
        <p:spPr>
          <a:xfrm>
            <a:off x="5007625" y="5680632"/>
            <a:ext cx="1" cy="144936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85" name="CC BY SA Posit Software, PBC  •   info@posit.co  •   posit.co  •  Learn more at rmarkdown.rstudio.com  •  HTML cheatsheets at pos.it/cheatsheets  •  rmarkdown  2.27  •  Updated:  2024-05"/>
          <p:cNvSpPr txBox="1"/>
          <p:nvPr/>
        </p:nvSpPr>
        <p:spPr>
          <a:xfrm>
            <a:off x="2353572" y="10340910"/>
            <a:ext cx="11322666" cy="248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t>CC BY SA Posit Software, PBC  •   </a:t>
            </a:r>
            <a:r>
              <a:rPr>
                <a:hlinkClick r:id="rId24"/>
              </a:rPr>
              <a:t>info@posit.co</a:t>
            </a:r>
            <a:r>
              <a:t>  •   </a:t>
            </a:r>
            <a:r>
              <a:rPr>
                <a:hlinkClick r:id="rId25"/>
              </a:rPr>
              <a:t>posit.co</a:t>
            </a:r>
            <a:r>
              <a:t>  •  Learn more at </a:t>
            </a:r>
            <a:r>
              <a:rPr b="1">
                <a:hlinkClick r:id="rId26"/>
              </a:rPr>
              <a:t>rmarkdown.rstudio.com</a:t>
            </a:r>
            <a:r>
              <a:t>  •  HTML cheatsheets at </a:t>
            </a:r>
            <a:r>
              <a:rPr b="1">
                <a:hlinkClick r:id="rId27"/>
              </a:rPr>
              <a:t>pos.it/cheatsheets</a:t>
            </a:r>
            <a:r>
              <a:rPr>
                <a:solidFill>
                  <a:srgbClr val="D1D2D3"/>
                </a:solidFill>
              </a:rPr>
              <a:t>  </a:t>
            </a:r>
            <a:r>
              <a:t>•  rmarkdown  2.27  •  Updated:  2024-05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Agrupar"/>
          <p:cNvGrpSpPr/>
          <p:nvPr/>
        </p:nvGrpSpPr>
        <p:grpSpPr>
          <a:xfrm>
            <a:off x="8383487" y="-1013161"/>
            <a:ext cx="6157893" cy="3553962"/>
            <a:chOff x="0" y="51032"/>
            <a:chExt cx="6157891" cy="3553961"/>
          </a:xfrm>
        </p:grpSpPr>
        <p:grpSp>
          <p:nvGrpSpPr>
            <p:cNvPr id="302" name="Agrupar"/>
            <p:cNvGrpSpPr/>
            <p:nvPr/>
          </p:nvGrpSpPr>
          <p:grpSpPr>
            <a:xfrm>
              <a:off x="23293" y="51032"/>
              <a:ext cx="6134599" cy="2980091"/>
              <a:chOff x="0" y="51032"/>
              <a:chExt cx="6134598" cy="2980090"/>
            </a:xfrm>
          </p:grpSpPr>
          <p:sp>
            <p:nvSpPr>
              <p:cNvPr id="287" name="Triángulo"/>
              <p:cNvSpPr/>
              <p:nvPr/>
            </p:nvSpPr>
            <p:spPr>
              <a:xfrm rot="1800000">
                <a:off x="1177377" y="304285"/>
                <a:ext cx="1319509" cy="1143860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88" name="Círculo"/>
              <p:cNvSpPr/>
              <p:nvPr/>
            </p:nvSpPr>
            <p:spPr>
              <a:xfrm flipH="1">
                <a:off x="1550782" y="838357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89" name="Círculo"/>
              <p:cNvSpPr/>
              <p:nvPr/>
            </p:nvSpPr>
            <p:spPr>
              <a:xfrm flipH="1">
                <a:off x="0" y="819778"/>
                <a:ext cx="422089" cy="422090"/>
              </a:xfrm>
              <a:prstGeom prst="ellipse">
                <a:avLst/>
              </a:prstGeom>
              <a:solidFill>
                <a:srgbClr val="D0E0E3">
                  <a:alpha val="50458"/>
                </a:srgbClr>
              </a:solidFill>
              <a:ln w="6350" cap="flat">
                <a:solidFill>
                  <a:srgbClr val="D0E0E3">
                    <a:alpha val="50458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0" name="Triángulo"/>
              <p:cNvSpPr/>
              <p:nvPr/>
            </p:nvSpPr>
            <p:spPr>
              <a:xfrm rot="19800000">
                <a:off x="2896973" y="973389"/>
                <a:ext cx="1319509" cy="1143860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1" name="Triángulo"/>
              <p:cNvSpPr/>
              <p:nvPr/>
            </p:nvSpPr>
            <p:spPr>
              <a:xfrm rot="1800000">
                <a:off x="3470359" y="1634009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2" name="Círculo"/>
              <p:cNvSpPr/>
              <p:nvPr/>
            </p:nvSpPr>
            <p:spPr>
              <a:xfrm flipH="1">
                <a:off x="3461021" y="1507461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3" name="Círculo"/>
              <p:cNvSpPr/>
              <p:nvPr/>
            </p:nvSpPr>
            <p:spPr>
              <a:xfrm flipH="1">
                <a:off x="3843763" y="2168082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4" name="Triángulo"/>
              <p:cNvSpPr/>
              <p:nvPr/>
            </p:nvSpPr>
            <p:spPr>
              <a:xfrm rot="1800000">
                <a:off x="3470359" y="312963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5" name="Círculo"/>
              <p:cNvSpPr/>
              <p:nvPr/>
            </p:nvSpPr>
            <p:spPr>
              <a:xfrm flipH="1">
                <a:off x="3843763" y="847036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6" name="Triángulo"/>
              <p:cNvSpPr/>
              <p:nvPr/>
            </p:nvSpPr>
            <p:spPr>
              <a:xfrm rot="19800000">
                <a:off x="4044130" y="318647"/>
                <a:ext cx="1319509" cy="1143861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7" name="Círculo"/>
              <p:cNvSpPr/>
              <p:nvPr/>
            </p:nvSpPr>
            <p:spPr>
              <a:xfrm flipH="1">
                <a:off x="4608178" y="852720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8" name="Triángulo"/>
              <p:cNvSpPr/>
              <p:nvPr/>
            </p:nvSpPr>
            <p:spPr>
              <a:xfrm rot="1800000">
                <a:off x="4617515" y="979268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9" name="Círculo"/>
              <p:cNvSpPr/>
              <p:nvPr/>
            </p:nvSpPr>
            <p:spPr>
              <a:xfrm flipH="1">
                <a:off x="4990919" y="1513341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0" name="Triángulo"/>
              <p:cNvSpPr/>
              <p:nvPr/>
            </p:nvSpPr>
            <p:spPr>
              <a:xfrm rot="19800000">
                <a:off x="1751148" y="309969"/>
                <a:ext cx="1319510" cy="1143860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1" name="Círculo"/>
              <p:cNvSpPr/>
              <p:nvPr/>
            </p:nvSpPr>
            <p:spPr>
              <a:xfrm flipH="1">
                <a:off x="2315196" y="844041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303" name="Rectángulo"/>
            <p:cNvSpPr/>
            <p:nvPr/>
          </p:nvSpPr>
          <p:spPr>
            <a:xfrm>
              <a:off x="0" y="1038072"/>
              <a:ext cx="5593304" cy="2566922"/>
            </a:xfrm>
            <a:prstGeom prst="rect">
              <a:avLst/>
            </a:pr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20382">
                  <a:srgbClr val="FFFFFF">
                    <a:alpha val="45796"/>
                  </a:srgbClr>
                </a:gs>
                <a:gs pos="35803">
                  <a:srgbClr val="FFFFFF">
                    <a:alpha val="72898"/>
                  </a:srgbClr>
                </a:gs>
                <a:gs pos="55434">
                  <a:srgbClr val="FFFFFF"/>
                </a:gs>
              </a:gsLst>
              <a:path path="shape">
                <a:fillToRect l="52462" t="-2372" r="47537" b="102372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05" name="Rectángulo"/>
          <p:cNvSpPr/>
          <p:nvPr/>
        </p:nvSpPr>
        <p:spPr>
          <a:xfrm>
            <a:off x="228600" y="2540000"/>
            <a:ext cx="3293572" cy="2578897"/>
          </a:xfrm>
          <a:prstGeom prst="rect">
            <a:avLst/>
          </a:prstGeom>
          <a:solidFill>
            <a:srgbClr val="F7FBFE"/>
          </a:solidFill>
          <a:ln w="25400">
            <a:solidFill>
              <a:srgbClr val="CDE7F6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aphicFrame>
        <p:nvGraphicFramePr>
          <p:cNvPr id="306" name="Table 1-1"/>
          <p:cNvGraphicFramePr/>
          <p:nvPr>
            <p:extLst>
              <p:ext uri="{D42A27DB-BD31-4B8C-83A1-F6EECF244321}">
                <p14:modId xmlns:p14="http://schemas.microsoft.com/office/powerpoint/2010/main" val="2548831779"/>
              </p:ext>
            </p:extLst>
          </p:nvPr>
        </p:nvGraphicFramePr>
        <p:xfrm>
          <a:off x="224635" y="2590937"/>
          <a:ext cx="3286161" cy="2477020"/>
        </p:xfrm>
        <a:graphic>
          <a:graphicData uri="http://schemas.openxmlformats.org/drawingml/2006/table">
            <a:tbl>
              <a:tblPr firstRow="1">
                <a:tableStyleId>{C7B018BB-80A7-4F77-B60F-C8B233D01FF8}</a:tableStyleId>
              </a:tblPr>
              <a:tblGrid>
                <a:gridCol w="1585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03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6930">
                <a:tc>
                  <a:txBody>
                    <a:bodyPr/>
                    <a:lstStyle/>
                    <a:p>
                      <a:pPr indent="50800"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900" b="1">
                          <a:solidFill>
                            <a:srgbClr val="157F8E"/>
                          </a:solidFill>
                          <a:sym typeface="Helvetica"/>
                        </a:rPr>
                        <a:t>OUTPUT FORMAT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900" b="1">
                          <a:solidFill>
                            <a:srgbClr val="157F8E"/>
                          </a:solidFill>
                          <a:sym typeface="Helvetica"/>
                        </a:rPr>
                        <a:t>CREATES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html_document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.html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pdf_document*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.pdf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word_document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Microsoft Word (.docx)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powerpoint_presentation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Microsoft Powerpoint (.pptx)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odt_document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OpenDocument Text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rtf_document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Rich Text Format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md_document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Markdown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github_document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Markdown for Github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ioslides_presentation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ioslides HTML slides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slidy_presentation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Slidy HTML slides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beamer_presentation*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Beamer slides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6930">
                <a:tc gridSpan="2">
                  <a:txBody>
                    <a:bodyPr/>
                    <a:lstStyle/>
                    <a:p>
                      <a:pPr indent="50800" algn="l" defTabSz="914400">
                        <a:defRPr sz="1000" b="1">
                          <a:sym typeface="Helvetica"/>
                        </a:defRPr>
                      </a:pPr>
                      <a:r>
                        <a:rPr sz="900"/>
                        <a:t>* </a:t>
                      </a:r>
                      <a:r>
                        <a:rPr sz="900" b="0"/>
                        <a:t>Requires LaTeX, use</a:t>
                      </a:r>
                      <a:r>
                        <a:rPr sz="900"/>
                        <a:t> tinytex::install_tinytex()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6930">
                <a:tc gridSpan="2">
                  <a:txBody>
                    <a:bodyPr/>
                    <a:lstStyle/>
                    <a:p>
                      <a:pPr indent="50800" algn="l" defTabSz="914400">
                        <a:defRPr sz="1000">
                          <a:sym typeface="Helvetica"/>
                        </a:defRPr>
                      </a:pPr>
                      <a:r>
                        <a:rPr sz="900" dirty="0"/>
                        <a:t>Also see </a:t>
                      </a:r>
                      <a:r>
                        <a:rPr sz="900" b="1" dirty="0" err="1"/>
                        <a:t>flexdashboard</a:t>
                      </a:r>
                      <a:r>
                        <a:rPr sz="900" dirty="0"/>
                        <a:t>, </a:t>
                      </a:r>
                      <a:r>
                        <a:rPr sz="900" b="1" dirty="0" err="1"/>
                        <a:t>bookdown</a:t>
                      </a:r>
                      <a:r>
                        <a:rPr sz="900" dirty="0"/>
                        <a:t>, </a:t>
                      </a:r>
                      <a:r>
                        <a:rPr sz="900" b="1" dirty="0"/>
                        <a:t>distill</a:t>
                      </a:r>
                      <a:r>
                        <a:rPr sz="900" dirty="0"/>
                        <a:t>, and </a:t>
                      </a:r>
                      <a:r>
                        <a:rPr sz="900" b="1" dirty="0" err="1"/>
                        <a:t>blogdown</a:t>
                      </a:r>
                      <a:r>
                        <a:rPr sz="900" dirty="0"/>
                        <a:t>.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307" name="Set Output Formats and their Options in YAML"/>
          <p:cNvSpPr txBox="1"/>
          <p:nvPr/>
        </p:nvSpPr>
        <p:spPr>
          <a:xfrm>
            <a:off x="308088" y="717029"/>
            <a:ext cx="6548426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t>Set Output Formats and their Options in YAML</a:t>
            </a:r>
          </a:p>
        </p:txBody>
      </p:sp>
      <p:sp>
        <p:nvSpPr>
          <p:cNvPr id="308" name="More Header Options"/>
          <p:cNvSpPr txBox="1"/>
          <p:nvPr/>
        </p:nvSpPr>
        <p:spPr>
          <a:xfrm>
            <a:off x="293595" y="5355691"/>
            <a:ext cx="3048020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dirty="0"/>
              <a:t>More Header Options</a:t>
            </a:r>
          </a:p>
        </p:txBody>
      </p:sp>
      <p:sp>
        <p:nvSpPr>
          <p:cNvPr id="309" name="Línea"/>
          <p:cNvSpPr/>
          <p:nvPr/>
        </p:nvSpPr>
        <p:spPr>
          <a:xfrm>
            <a:off x="325320" y="653758"/>
            <a:ext cx="9921179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10" name="When you render a  document, rmarkdown:…"/>
          <p:cNvSpPr txBox="1"/>
          <p:nvPr/>
        </p:nvSpPr>
        <p:spPr>
          <a:xfrm>
            <a:off x="10522836" y="1261021"/>
            <a:ext cx="3054155" cy="1493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4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dirty="0"/>
              <a:t>When you render a </a:t>
            </a:r>
            <a:br>
              <a:rPr dirty="0"/>
            </a:br>
            <a:r>
              <a:rPr dirty="0"/>
              <a:t>document, </a:t>
            </a:r>
            <a:r>
              <a:rPr dirty="0" err="1"/>
              <a:t>rmarkdown</a:t>
            </a:r>
            <a:r>
              <a:rPr dirty="0"/>
              <a:t>:</a:t>
            </a:r>
          </a:p>
          <a:p>
            <a:pPr marL="144378" indent="-144378">
              <a:lnSpc>
                <a:spcPct val="80000"/>
              </a:lnSpc>
              <a:spcBef>
                <a:spcPts val="400"/>
              </a:spcBef>
              <a:buClr>
                <a:srgbClr val="000000"/>
              </a:buClr>
              <a:buSzPct val="100000"/>
              <a:buAutoNum type="arabicPeriod"/>
              <a:defRPr sz="1100" b="0" spc="-22">
                <a:solidFill>
                  <a:srgbClr val="000000"/>
                </a:solidFill>
              </a:defRPr>
            </a:pPr>
            <a:r>
              <a:rPr dirty="0"/>
              <a:t>Runs the code and embeds </a:t>
            </a:r>
            <a:br>
              <a:rPr dirty="0"/>
            </a:br>
            <a:r>
              <a:rPr dirty="0"/>
              <a:t>results and text into an .md </a:t>
            </a:r>
            <a:br>
              <a:rPr dirty="0"/>
            </a:br>
            <a:r>
              <a:rPr dirty="0"/>
              <a:t>file with </a:t>
            </a:r>
            <a:r>
              <a:rPr dirty="0" err="1"/>
              <a:t>knitr</a:t>
            </a:r>
            <a:r>
              <a:rPr dirty="0"/>
              <a:t>. </a:t>
            </a:r>
          </a:p>
          <a:p>
            <a:pPr marL="144378" indent="-144378">
              <a:lnSpc>
                <a:spcPct val="80000"/>
              </a:lnSpc>
              <a:spcBef>
                <a:spcPts val="400"/>
              </a:spcBef>
              <a:buClr>
                <a:srgbClr val="000000"/>
              </a:buClr>
              <a:buSzPct val="100000"/>
              <a:buAutoNum type="arabicPeriod"/>
              <a:defRPr sz="1100" b="0" spc="-22">
                <a:solidFill>
                  <a:srgbClr val="000000"/>
                </a:solidFill>
              </a:defRPr>
            </a:pPr>
            <a:r>
              <a:rPr dirty="0"/>
              <a:t>Converts the .md file into the output format with </a:t>
            </a:r>
            <a:r>
              <a:rPr dirty="0" err="1"/>
              <a:t>Pandoc</a:t>
            </a:r>
            <a:r>
              <a:rPr dirty="0"/>
              <a:t>.</a:t>
            </a:r>
          </a:p>
        </p:txBody>
      </p:sp>
      <p:sp>
        <p:nvSpPr>
          <p:cNvPr id="311" name="Línea"/>
          <p:cNvSpPr/>
          <p:nvPr/>
        </p:nvSpPr>
        <p:spPr>
          <a:xfrm>
            <a:off x="2354308" y="10337513"/>
            <a:ext cx="11321194" cy="1"/>
          </a:xfrm>
          <a:prstGeom prst="line">
            <a:avLst/>
          </a:prstGeom>
          <a:ln w="12700">
            <a:solidFill>
              <a:srgbClr val="E4E4E3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aphicFrame>
        <p:nvGraphicFramePr>
          <p:cNvPr id="312" name="Table 1"/>
          <p:cNvGraphicFramePr/>
          <p:nvPr>
            <p:extLst>
              <p:ext uri="{D42A27DB-BD31-4B8C-83A1-F6EECF244321}">
                <p14:modId xmlns:p14="http://schemas.microsoft.com/office/powerpoint/2010/main" val="3352097986"/>
              </p:ext>
            </p:extLst>
          </p:nvPr>
        </p:nvGraphicFramePr>
        <p:xfrm>
          <a:off x="3644634" y="1107326"/>
          <a:ext cx="6604954" cy="4088560"/>
        </p:xfrm>
        <a:graphic>
          <a:graphicData uri="http://schemas.openxmlformats.org/drawingml/2006/table">
            <a:tbl>
              <a:tblPr firstRow="1">
                <a:tableStyleId>{C7B018BB-80A7-4F77-B60F-C8B233D01FF8}</a:tableStyleId>
              </a:tblPr>
              <a:tblGrid>
                <a:gridCol w="14408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298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5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5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85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857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56168">
                <a:tc>
                  <a:txBody>
                    <a:bodyPr/>
                    <a:lstStyle/>
                    <a:p>
                      <a:pPr indent="50800"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900" b="1">
                          <a:solidFill>
                            <a:srgbClr val="157F8E"/>
                          </a:solidFill>
                          <a:sym typeface="Helvetica"/>
                        </a:rPr>
                        <a:t>IMPORTANT OPTIONS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900" b="1">
                          <a:solidFill>
                            <a:srgbClr val="157F8E"/>
                          </a:solidFill>
                          <a:sym typeface="Helvetica"/>
                        </a:rPr>
                        <a:t>DESCRIPTION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000">
                          <a:solidFill>
                            <a:srgbClr val="157F8E"/>
                          </a:solidFill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000">
                          <a:solidFill>
                            <a:srgbClr val="157F8E"/>
                          </a:solidFill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000">
                          <a:solidFill>
                            <a:srgbClr val="157F8E"/>
                          </a:solidFill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000">
                          <a:solidFill>
                            <a:srgbClr val="157F8E"/>
                          </a:solidFill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anchor_sections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Show section anchors on mouse hover (TRUE or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citation_package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The LaTeX package to process citations ("default", "natbib", "biblatex")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code_download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Give readers an option to download the .Rmd source code (TRUE or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code_folding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Let readers to toggle the display of R code ("none", "hide", or "show")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css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CSS or SCSS file to use to style document (e.g. "style.css")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dev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Graphics device to use for figure output (e.g. "png", "pdf")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df_print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Method for printing data frames ("default", "kable", "tibble", "paged")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fig_caption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Should figures be rendered with captions (TRUE or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highlight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Syntax highlighting ("tango", "pygments", "kate", "zenburn", "textmate")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includes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File of content to place in doc ("in_header", "before_body", "after_body")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keep_md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Keep the Markdown .md file generated by knitting (TRUE or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keep_tex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Keep the intermediate TEX file used to convert to PDF (TRUE or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latex_engine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LaTeX engine for producing PDF output ("pdflatex", "xelatex", or "lualatex")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reference_docx/_doc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docx/pptx file containing styles to copy in the output (e.g. "file.docx", "file.pptx")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theme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Theme options (see Bootswatch and Custom Themes below)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toc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Add a table of contents at start of document (TRUE or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toc_depth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The lowest level of headings to add to table of contents (e.g. 2, 3)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toc_float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900">
                          <a:sym typeface="Helvetica"/>
                        </a:rPr>
                        <a:t>Float the table of contents to the left of the main document content (TRUE or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6968">
                <a:tc gridSpan="6">
                  <a:txBody>
                    <a:bodyPr/>
                    <a:lstStyle/>
                    <a:p>
                      <a:pPr algn="l" defTabSz="914400">
                        <a:defRPr sz="1000">
                          <a:solidFill>
                            <a:srgbClr val="134F5C"/>
                          </a:solidFill>
                          <a:sym typeface="Helvetica"/>
                        </a:defRPr>
                      </a:pPr>
                      <a:r>
                        <a:rPr sz="900" dirty="0"/>
                        <a:t>Use </a:t>
                      </a:r>
                      <a:r>
                        <a:rPr sz="900" b="1" dirty="0"/>
                        <a:t>?&lt;output format&gt;</a:t>
                      </a:r>
                      <a:r>
                        <a:rPr sz="900" dirty="0"/>
                        <a:t> to see all of a format's options, e.g. </a:t>
                      </a:r>
                      <a:r>
                        <a:rPr sz="900" b="1" dirty="0"/>
                        <a:t>?</a:t>
                      </a:r>
                      <a:r>
                        <a:rPr sz="900" b="1" dirty="0" err="1"/>
                        <a:t>html_document</a:t>
                      </a:r>
                      <a:endParaRPr sz="900" b="1" dirty="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  <p:sp>
        <p:nvSpPr>
          <p:cNvPr id="313" name="HTML"/>
          <p:cNvSpPr txBox="1"/>
          <p:nvPr/>
        </p:nvSpPr>
        <p:spPr>
          <a:xfrm rot="16200000">
            <a:off x="9441757" y="960498"/>
            <a:ext cx="474502" cy="26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4570" tIns="54570" rIns="54570" bIns="54570">
            <a:spAutoFit/>
          </a:bodyPr>
          <a:lstStyle>
            <a:lvl1pPr>
              <a:spcBef>
                <a:spcPts val="0"/>
              </a:spcBef>
              <a:defRPr sz="1000">
                <a:solidFill>
                  <a:srgbClr val="167F8E"/>
                </a:solidFill>
              </a:defRPr>
            </a:lvl1pPr>
          </a:lstStyle>
          <a:p>
            <a:pPr defTabSz="914400"/>
            <a:r>
              <a:t>HTML</a:t>
            </a:r>
          </a:p>
        </p:txBody>
      </p:sp>
      <p:sp>
        <p:nvSpPr>
          <p:cNvPr id="314" name="PDF"/>
          <p:cNvSpPr txBox="1"/>
          <p:nvPr/>
        </p:nvSpPr>
        <p:spPr>
          <a:xfrm rot="16200000">
            <a:off x="9656412" y="1009828"/>
            <a:ext cx="375841" cy="261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4570" tIns="54570" rIns="54570" bIns="54570">
            <a:spAutoFit/>
          </a:bodyPr>
          <a:lstStyle>
            <a:lvl1pPr>
              <a:spcBef>
                <a:spcPts val="0"/>
              </a:spcBef>
              <a:defRPr sz="1000">
                <a:solidFill>
                  <a:srgbClr val="167F8E"/>
                </a:solidFill>
              </a:defRPr>
            </a:lvl1pPr>
          </a:lstStyle>
          <a:p>
            <a:pPr defTabSz="914400"/>
            <a:r>
              <a:t>PDF</a:t>
            </a:r>
          </a:p>
        </p:txBody>
      </p:sp>
      <p:sp>
        <p:nvSpPr>
          <p:cNvPr id="315" name="MS Word"/>
          <p:cNvSpPr txBox="1"/>
          <p:nvPr/>
        </p:nvSpPr>
        <p:spPr>
          <a:xfrm rot="16200000">
            <a:off x="9662038" y="862829"/>
            <a:ext cx="669839" cy="261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4570" tIns="54570" rIns="54570" bIns="54570">
            <a:spAutoFit/>
          </a:bodyPr>
          <a:lstStyle>
            <a:lvl1pPr>
              <a:spcBef>
                <a:spcPts val="0"/>
              </a:spcBef>
              <a:defRPr sz="1000">
                <a:solidFill>
                  <a:srgbClr val="167F8E"/>
                </a:solidFill>
              </a:defRPr>
            </a:lvl1pPr>
          </a:lstStyle>
          <a:p>
            <a:pPr defTabSz="914400"/>
            <a:r>
              <a:t>MS Word</a:t>
            </a:r>
          </a:p>
        </p:txBody>
      </p:sp>
      <p:sp>
        <p:nvSpPr>
          <p:cNvPr id="316" name="MS PPT"/>
          <p:cNvSpPr txBox="1"/>
          <p:nvPr/>
        </p:nvSpPr>
        <p:spPr>
          <a:xfrm rot="16200000">
            <a:off x="9864973" y="900439"/>
            <a:ext cx="594619" cy="261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4570" tIns="54570" rIns="54570" bIns="54570">
            <a:spAutoFit/>
          </a:bodyPr>
          <a:lstStyle>
            <a:lvl1pPr>
              <a:spcBef>
                <a:spcPts val="0"/>
              </a:spcBef>
              <a:defRPr sz="1000">
                <a:solidFill>
                  <a:srgbClr val="167F8E"/>
                </a:solidFill>
              </a:defRPr>
            </a:lvl1pPr>
          </a:lstStyle>
          <a:p>
            <a:pPr defTabSz="914400"/>
            <a:r>
              <a:t>MS PPT</a:t>
            </a:r>
          </a:p>
        </p:txBody>
      </p:sp>
      <p:sp>
        <p:nvSpPr>
          <p:cNvPr id="317" name="Parameterize your documents to reuse with new inputs (e.g., data, values, etc.)."/>
          <p:cNvSpPr txBox="1"/>
          <p:nvPr/>
        </p:nvSpPr>
        <p:spPr>
          <a:xfrm>
            <a:off x="318995" y="5835132"/>
            <a:ext cx="3112781" cy="297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spcBef>
                <a:spcPts val="4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lvl1pPr>
          </a:lstStyle>
          <a:p>
            <a:r>
              <a:t>Parameterize your documents to reuse with new inputs (e.g., data, values, etc.).</a:t>
            </a:r>
          </a:p>
        </p:txBody>
      </p:sp>
      <p:sp>
        <p:nvSpPr>
          <p:cNvPr id="318" name="Add parameters in the header as sub-values of params.…"/>
          <p:cNvSpPr txBox="1"/>
          <p:nvPr/>
        </p:nvSpPr>
        <p:spPr>
          <a:xfrm>
            <a:off x="318995" y="6227291"/>
            <a:ext cx="1347230" cy="188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194027" indent="-194027">
              <a:lnSpc>
                <a:spcPct val="80000"/>
              </a:lnSpc>
              <a:spcBef>
                <a:spcPts val="10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b="1" dirty="0"/>
              <a:t>Add parameters </a:t>
            </a:r>
            <a:r>
              <a:rPr dirty="0"/>
              <a:t>in the header as sub-values of params.</a:t>
            </a:r>
          </a:p>
          <a:p>
            <a:pPr marL="194027" indent="-194027">
              <a:lnSpc>
                <a:spcPct val="80000"/>
              </a:lnSpc>
              <a:spcBef>
                <a:spcPts val="10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b="1" dirty="0"/>
              <a:t>Call parameters</a:t>
            </a:r>
            <a:r>
              <a:rPr dirty="0"/>
              <a:t> in code using </a:t>
            </a: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params$&lt;name&gt;</a:t>
            </a:r>
            <a:r>
              <a:rPr dirty="0"/>
              <a:t>.</a:t>
            </a:r>
          </a:p>
          <a:p>
            <a:pPr marL="194027" indent="-194027">
              <a:lnSpc>
                <a:spcPct val="80000"/>
              </a:lnSpc>
              <a:spcBef>
                <a:spcPts val="10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b="1" dirty="0"/>
              <a:t>Set parameters</a:t>
            </a:r>
            <a:r>
              <a:rPr dirty="0"/>
              <a:t> with Knit with Parameters or the params argument of </a:t>
            </a:r>
            <a:r>
              <a:rPr b="1" dirty="0"/>
              <a:t>render()</a:t>
            </a:r>
            <a:r>
              <a:rPr dirty="0"/>
              <a:t>.</a:t>
            </a:r>
          </a:p>
        </p:txBody>
      </p:sp>
      <p:sp>
        <p:nvSpPr>
          <p:cNvPr id="319" name="Turn your report into an interactive  Shiny document in 4 steps:…"/>
          <p:cNvSpPr txBox="1"/>
          <p:nvPr/>
        </p:nvSpPr>
        <p:spPr>
          <a:xfrm>
            <a:off x="10517341" y="5835132"/>
            <a:ext cx="3111133" cy="142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spcBef>
                <a:spcPts val="4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t>Turn your report into an interactive </a:t>
            </a:r>
            <a:br/>
            <a:r>
              <a:t>Shiny document in 4 steps:</a:t>
            </a:r>
          </a:p>
          <a:p>
            <a:pPr marL="194027" indent="-194027">
              <a:lnSpc>
                <a:spcPct val="80000"/>
              </a:lnSpc>
              <a:spcBef>
                <a:spcPts val="4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t>Add </a:t>
            </a:r>
            <a:r>
              <a:rPr b="1"/>
              <a:t>runtime: shiny</a:t>
            </a:r>
            <a:r>
              <a:t> to the YAML header.</a:t>
            </a:r>
          </a:p>
          <a:p>
            <a:pPr marL="194027" indent="-194027">
              <a:lnSpc>
                <a:spcPct val="80000"/>
              </a:lnSpc>
              <a:spcBef>
                <a:spcPts val="4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t>Call Shiny input functions to embed input objects.</a:t>
            </a:r>
          </a:p>
          <a:p>
            <a:pPr marL="194027" indent="-194027">
              <a:lnSpc>
                <a:spcPct val="80000"/>
              </a:lnSpc>
              <a:spcBef>
                <a:spcPts val="4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t>Call Shiny render functions to embed reactive output.</a:t>
            </a:r>
          </a:p>
          <a:p>
            <a:pPr marL="194027" indent="-194027">
              <a:lnSpc>
                <a:spcPct val="80000"/>
              </a:lnSpc>
              <a:spcBef>
                <a:spcPts val="4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t>Render with </a:t>
            </a:r>
            <a:r>
              <a:rPr b="1"/>
              <a:t>rmarkdown::run()</a:t>
            </a:r>
            <a:r>
              <a:t> or click </a:t>
            </a:r>
            <a:r>
              <a:rPr b="1"/>
              <a:t>Run Document</a:t>
            </a:r>
            <a:r>
              <a:t> in RStudio IDE.</a:t>
            </a:r>
          </a:p>
        </p:txBody>
      </p:sp>
      <p:grpSp>
        <p:nvGrpSpPr>
          <p:cNvPr id="322" name="Agrupar"/>
          <p:cNvGrpSpPr/>
          <p:nvPr/>
        </p:nvGrpSpPr>
        <p:grpSpPr>
          <a:xfrm>
            <a:off x="10533309" y="7319690"/>
            <a:ext cx="2092920" cy="1871341"/>
            <a:chOff x="-1" y="-1"/>
            <a:chExt cx="2092919" cy="1871339"/>
          </a:xfrm>
        </p:grpSpPr>
        <p:sp>
          <p:nvSpPr>
            <p:cNvPr id="320" name="Rectángulo"/>
            <p:cNvSpPr/>
            <p:nvPr/>
          </p:nvSpPr>
          <p:spPr>
            <a:xfrm>
              <a:off x="-1" y="513822"/>
              <a:ext cx="2092919" cy="1122404"/>
            </a:xfrm>
            <a:prstGeom prst="rect">
              <a:avLst/>
            </a:prstGeom>
            <a:solidFill>
              <a:srgbClr val="F3F3F3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21" name="---…"/>
            <p:cNvSpPr/>
            <p:nvPr/>
          </p:nvSpPr>
          <p:spPr>
            <a:xfrm>
              <a:off x="44344" y="-1"/>
              <a:ext cx="2046796" cy="18713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5C6889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---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rPr>
                  <a:solidFill>
                    <a:srgbClr val="060C8E"/>
                  </a:solidFill>
                </a:rPr>
                <a:t>output:</a:t>
              </a:r>
              <a:r>
                <a:t> html_document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rPr>
                  <a:solidFill>
                    <a:srgbClr val="060C8E"/>
                  </a:solidFill>
                </a:rPr>
                <a:t>runtime:</a:t>
              </a:r>
              <a:r>
                <a:t> shiny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5C6889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---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endParaRPr/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5C6889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```{r, echo = FALSE}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numericInput("n",   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  "How many cars?", 5)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endParaRPr/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renderTable({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  head(cars, input$n)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})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5C6889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```</a:t>
              </a:r>
            </a:p>
          </p:txBody>
        </p:sp>
      </p:grpSp>
      <p:pic>
        <p:nvPicPr>
          <p:cNvPr id="323" name="Screen Shot 2016-02-29 at 1.39.23 PM.png" descr="Screen Shot 2016-02-29 at 1.39.23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6924" y="7370491"/>
            <a:ext cx="921054" cy="1769739"/>
          </a:xfrm>
          <a:prstGeom prst="rect">
            <a:avLst/>
          </a:prstGeom>
          <a:ln w="3175">
            <a:solidFill>
              <a:srgbClr val="79ABDB"/>
            </a:solidFill>
            <a:miter lim="400000"/>
          </a:ln>
        </p:spPr>
      </p:pic>
      <p:pic>
        <p:nvPicPr>
          <p:cNvPr id="324" name="shiny-hexbin-sticker-from-rstudio.png" descr="shiny-hexbin-sticker-from-rstudi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3216" y="5491162"/>
            <a:ext cx="577670" cy="646367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Publish on Posit Connect  to share R Markdown documents  securely, schedule automatic  updates, and interact with parameters in real-time. posit.co/products/enterprise/connect."/>
          <p:cNvSpPr txBox="1"/>
          <p:nvPr/>
        </p:nvSpPr>
        <p:spPr>
          <a:xfrm>
            <a:off x="10527362" y="4284223"/>
            <a:ext cx="29992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>
              <a:spcBef>
                <a:spcPts val="0"/>
              </a:spcBef>
              <a:buClr>
                <a:srgbClr val="000000"/>
              </a:buClr>
              <a:defRPr sz="1100" b="0">
                <a:solidFill>
                  <a:srgbClr val="000000"/>
                </a:solidFill>
              </a:defRPr>
            </a:pPr>
            <a:r>
              <a:rPr b="1"/>
              <a:t>Publish on Posit Connect</a:t>
            </a:r>
            <a:r>
              <a:t> </a:t>
            </a:r>
            <a:br/>
            <a:r>
              <a:t>to share R Markdown documents </a:t>
            </a:r>
            <a:br/>
            <a:r>
              <a:t>securely, schedule automatic </a:t>
            </a:r>
            <a:br/>
            <a:r>
              <a:t>updates, and interact with parameters in real-time. </a:t>
            </a:r>
            <a:r>
              <a:rPr b="1" u="sng">
                <a:hlinkClick r:id="rId4"/>
              </a:rPr>
              <a:t>posit.co/products/enterprise/connect</a:t>
            </a:r>
            <a:r>
              <a:t>.</a:t>
            </a:r>
          </a:p>
        </p:txBody>
      </p:sp>
      <p:sp>
        <p:nvSpPr>
          <p:cNvPr id="326" name="Save, then Knit to preview the document output. The resulting HTML/PDF/MS Word/etc. document will be created and saved in the same directory as the .Rmd file.…"/>
          <p:cNvSpPr txBox="1"/>
          <p:nvPr/>
        </p:nvSpPr>
        <p:spPr>
          <a:xfrm>
            <a:off x="10526235" y="2926259"/>
            <a:ext cx="3100246" cy="1001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>
              <a:lnSpc>
                <a:spcPct val="80000"/>
              </a:lnSpc>
              <a:spcBef>
                <a:spcPts val="8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>
                <a:solidFill>
                  <a:srgbClr val="000000"/>
                </a:solidFill>
              </a:defRPr>
            </a:pPr>
            <a:r>
              <a:rPr dirty="0"/>
              <a:t>Save</a:t>
            </a:r>
            <a:r>
              <a:rPr b="0" dirty="0"/>
              <a:t>, then </a:t>
            </a:r>
            <a:r>
              <a:rPr dirty="0"/>
              <a:t>Knit</a:t>
            </a:r>
            <a:r>
              <a:rPr b="0" dirty="0"/>
              <a:t> to preview the document output. The resulting HTML/PDF/MS Word/etc. document will be created and saved in the same directory as the .</a:t>
            </a:r>
            <a:r>
              <a:rPr b="0" dirty="0" err="1"/>
              <a:t>Rmd</a:t>
            </a:r>
            <a:r>
              <a:rPr b="0" dirty="0"/>
              <a:t> file.</a:t>
            </a:r>
          </a:p>
          <a:p>
            <a:pPr>
              <a:lnSpc>
                <a:spcPct val="80000"/>
              </a:lnSpc>
              <a:spcBef>
                <a:spcPts val="4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dirty="0"/>
              <a:t>Use </a:t>
            </a:r>
            <a:r>
              <a:rPr b="1" dirty="0" err="1"/>
              <a:t>rmarkdown</a:t>
            </a:r>
            <a:r>
              <a:rPr b="1" dirty="0"/>
              <a:t>::render() </a:t>
            </a:r>
            <a:r>
              <a:rPr dirty="0"/>
              <a:t>to render/knit in the R console. See </a:t>
            </a:r>
            <a:r>
              <a:rPr b="1" dirty="0"/>
              <a:t>?render</a:t>
            </a:r>
            <a:r>
              <a:rPr dirty="0"/>
              <a:t> for available options.</a:t>
            </a:r>
          </a:p>
        </p:txBody>
      </p:sp>
      <p:sp>
        <p:nvSpPr>
          <p:cNvPr id="327" name="Línea"/>
          <p:cNvSpPr/>
          <p:nvPr/>
        </p:nvSpPr>
        <p:spPr>
          <a:xfrm>
            <a:off x="10522836" y="666458"/>
            <a:ext cx="1047751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8" name="Render"/>
          <p:cNvSpPr txBox="1"/>
          <p:nvPr/>
        </p:nvSpPr>
        <p:spPr>
          <a:xfrm>
            <a:off x="10497436" y="805929"/>
            <a:ext cx="1054033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dirty="0"/>
              <a:t>Render</a:t>
            </a:r>
          </a:p>
        </p:txBody>
      </p:sp>
      <p:sp>
        <p:nvSpPr>
          <p:cNvPr id="329" name="Línea"/>
          <p:cNvSpPr/>
          <p:nvPr/>
        </p:nvSpPr>
        <p:spPr>
          <a:xfrm>
            <a:off x="10527362" y="3893322"/>
            <a:ext cx="3125481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0" name="Share"/>
          <p:cNvSpPr txBox="1"/>
          <p:nvPr/>
        </p:nvSpPr>
        <p:spPr>
          <a:xfrm>
            <a:off x="10514662" y="3981993"/>
            <a:ext cx="859936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dirty="0"/>
              <a:t>Share</a:t>
            </a:r>
          </a:p>
        </p:txBody>
      </p:sp>
      <p:sp>
        <p:nvSpPr>
          <p:cNvPr id="331" name="Use the document's YAML header to set an output format and customize it with output options."/>
          <p:cNvSpPr txBox="1"/>
          <p:nvPr/>
        </p:nvSpPr>
        <p:spPr>
          <a:xfrm>
            <a:off x="310208" y="1180351"/>
            <a:ext cx="3079555" cy="551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sz="1050" dirty="0"/>
              <a:t>Use the document's YAML header to set an </a:t>
            </a:r>
            <a:r>
              <a:rPr sz="1050" b="1" dirty="0"/>
              <a:t>output format</a:t>
            </a:r>
            <a:r>
              <a:rPr sz="1050" dirty="0"/>
              <a:t> and customize it with </a:t>
            </a:r>
            <a:r>
              <a:rPr sz="1050" b="1" dirty="0"/>
              <a:t>output options</a:t>
            </a:r>
            <a:r>
              <a:rPr sz="1050" dirty="0"/>
              <a:t>.</a:t>
            </a:r>
          </a:p>
        </p:txBody>
      </p:sp>
      <p:pic>
        <p:nvPicPr>
          <p:cNvPr id="332" name="pasted-image.tiff" descr="pasted-image.tif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5771" y="6810639"/>
            <a:ext cx="1270001" cy="884131"/>
          </a:xfrm>
          <a:prstGeom prst="rect">
            <a:avLst/>
          </a:prstGeom>
          <a:ln w="12700">
            <a:miter lim="400000"/>
          </a:ln>
        </p:spPr>
      </p:pic>
      <p:sp>
        <p:nvSpPr>
          <p:cNvPr id="333" name="Customize HTML documents with Bootswatch themes from the bslib package using the theme output option.…"/>
          <p:cNvSpPr txBox="1"/>
          <p:nvPr/>
        </p:nvSpPr>
        <p:spPr>
          <a:xfrm>
            <a:off x="3715291" y="5835132"/>
            <a:ext cx="3111132" cy="917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t>Customize HTML documents with Bootswatch themes from the </a:t>
            </a:r>
            <a:r>
              <a:rPr b="1"/>
              <a:t>bslib </a:t>
            </a:r>
            <a:r>
              <a:t>package using the theme output option.</a:t>
            </a:r>
          </a:p>
          <a:p>
            <a:pPr>
              <a:lnSpc>
                <a:spcPct val="80000"/>
              </a:lnSpc>
              <a:spcBef>
                <a:spcPts val="6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t>Use </a:t>
            </a:r>
            <a:r>
              <a:rPr b="1"/>
              <a:t>bslib::bootswatch_themes()</a:t>
            </a:r>
            <a:r>
              <a:t> to list available themes.</a:t>
            </a:r>
          </a:p>
        </p:txBody>
      </p:sp>
      <p:sp>
        <p:nvSpPr>
          <p:cNvPr id="334" name="More on bslib at pkgs.rstudio.com/bslib/."/>
          <p:cNvSpPr txBox="1"/>
          <p:nvPr/>
        </p:nvSpPr>
        <p:spPr>
          <a:xfrm>
            <a:off x="3715291" y="9940516"/>
            <a:ext cx="3079555" cy="220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t>More on </a:t>
            </a:r>
            <a:r>
              <a:rPr b="1"/>
              <a:t>bslib </a:t>
            </a:r>
            <a:r>
              <a:t>at </a:t>
            </a:r>
            <a:r>
              <a:rPr b="1" u="sng">
                <a:hlinkClick r:id="rId6"/>
              </a:rPr>
              <a:t>pkgs.rstudio.com/bslib/</a:t>
            </a:r>
            <a:r>
              <a:t>. </a:t>
            </a:r>
          </a:p>
        </p:txBody>
      </p:sp>
      <p:sp>
        <p:nvSpPr>
          <p:cNvPr id="335" name="BOOTSWATCH THEMES"/>
          <p:cNvSpPr txBox="1"/>
          <p:nvPr/>
        </p:nvSpPr>
        <p:spPr>
          <a:xfrm>
            <a:off x="3715291" y="5601998"/>
            <a:ext cx="1779514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dirty="0"/>
              <a:t>BOOTSWATCH THEMES</a:t>
            </a:r>
          </a:p>
        </p:txBody>
      </p:sp>
      <p:sp>
        <p:nvSpPr>
          <p:cNvPr id="336" name="STYLING WITH CSS AND SCSS"/>
          <p:cNvSpPr txBox="1"/>
          <p:nvPr/>
        </p:nvSpPr>
        <p:spPr>
          <a:xfrm>
            <a:off x="7111058" y="5589298"/>
            <a:ext cx="2284785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dirty="0"/>
              <a:t>STYLING WITH CSS AND SCSS</a:t>
            </a:r>
          </a:p>
        </p:txBody>
      </p:sp>
      <p:sp>
        <p:nvSpPr>
          <p:cNvPr id="337" name="Add CSS and SCSS to your document by adding a path to a file with the css option in the YAML header."/>
          <p:cNvSpPr txBox="1"/>
          <p:nvPr/>
        </p:nvSpPr>
        <p:spPr>
          <a:xfrm>
            <a:off x="7111058" y="5835132"/>
            <a:ext cx="3111132" cy="536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t>Add CSS and SCSS to your document by adding a path to a file with the </a:t>
            </a:r>
            <a:r>
              <a:rPr b="1"/>
              <a:t>css</a:t>
            </a:r>
            <a:r>
              <a:t> option in the YAML header.</a:t>
            </a:r>
          </a:p>
        </p:txBody>
      </p:sp>
      <p:sp>
        <p:nvSpPr>
          <p:cNvPr id="338" name="--- title: &quot;Document Title&quot; author: &quot;Author Name&quot; output:   html_document:     theme:       bootswatch: solar ---"/>
          <p:cNvSpPr txBox="1"/>
          <p:nvPr/>
        </p:nvSpPr>
        <p:spPr>
          <a:xfrm>
            <a:off x="5021608" y="6695214"/>
            <a:ext cx="1390911" cy="1114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5C6889"/>
                </a:solidFill>
              </a:rPr>
              <a:t>---</a:t>
            </a:r>
            <a:br/>
            <a:r>
              <a:rPr>
                <a:solidFill>
                  <a:srgbClr val="060C8E"/>
                </a:solidFill>
              </a:rPr>
              <a:t>title: </a:t>
            </a:r>
            <a:r>
              <a:rPr>
                <a:solidFill>
                  <a:srgbClr val="036B07"/>
                </a:solidFill>
              </a:rPr>
              <a:t>"Document Title"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author: </a:t>
            </a:r>
            <a:r>
              <a:rPr>
                <a:solidFill>
                  <a:srgbClr val="036B07"/>
                </a:solidFill>
              </a:rPr>
              <a:t>"Author Name"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output: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36B07"/>
                </a:solidFill>
              </a:rPr>
              <a:t>  </a:t>
            </a:r>
            <a:r>
              <a:rPr>
                <a:solidFill>
                  <a:srgbClr val="060C8E"/>
                </a:solidFill>
              </a:rPr>
              <a:t>html_document: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theme: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  bootswatch: </a:t>
            </a:r>
            <a:r>
              <a:t>solar</a:t>
            </a:r>
            <a:br>
              <a:rPr>
                <a:solidFill>
                  <a:srgbClr val="E29D37"/>
                </a:solidFill>
              </a:rPr>
            </a:br>
            <a:r>
              <a:rPr>
                <a:solidFill>
                  <a:srgbClr val="5C6889"/>
                </a:solidFill>
              </a:rPr>
              <a:t>---</a:t>
            </a:r>
          </a:p>
        </p:txBody>
      </p:sp>
      <p:sp>
        <p:nvSpPr>
          <p:cNvPr id="339" name="--- title: &quot;My Document&quot; author: &quot;Author Name&quot; output:   html_document:     css: &quot;style.css&quot; ---"/>
          <p:cNvSpPr txBox="1"/>
          <p:nvPr/>
        </p:nvSpPr>
        <p:spPr>
          <a:xfrm>
            <a:off x="7047558" y="6258334"/>
            <a:ext cx="1390911" cy="993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5C6889"/>
                </a:solidFill>
              </a:rPr>
              <a:t>---</a:t>
            </a:r>
            <a:br/>
            <a:r>
              <a:rPr>
                <a:solidFill>
                  <a:srgbClr val="060C8E"/>
                </a:solidFill>
              </a:rPr>
              <a:t>title: </a:t>
            </a:r>
            <a:r>
              <a:rPr>
                <a:solidFill>
                  <a:srgbClr val="036B07"/>
                </a:solidFill>
              </a:rPr>
              <a:t>"My Document"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author: </a:t>
            </a:r>
            <a:r>
              <a:rPr>
                <a:solidFill>
                  <a:srgbClr val="036B07"/>
                </a:solidFill>
              </a:rPr>
              <a:t>"Author Name"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output: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36B07"/>
                </a:solidFill>
              </a:rPr>
              <a:t>  </a:t>
            </a:r>
            <a:r>
              <a:rPr>
                <a:solidFill>
                  <a:srgbClr val="060C8E"/>
                </a:solidFill>
              </a:rPr>
              <a:t>html_document: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css: </a:t>
            </a:r>
            <a:r>
              <a:rPr>
                <a:solidFill>
                  <a:srgbClr val="036B07"/>
                </a:solidFill>
              </a:rPr>
              <a:t>"style.css"</a:t>
            </a:r>
            <a:br>
              <a:rPr>
                <a:solidFill>
                  <a:srgbClr val="E29D37"/>
                </a:solidFill>
              </a:rPr>
            </a:br>
            <a:r>
              <a:rPr>
                <a:solidFill>
                  <a:srgbClr val="5C6889"/>
                </a:solidFill>
              </a:rPr>
              <a:t>---</a:t>
            </a:r>
          </a:p>
        </p:txBody>
      </p:sp>
      <p:sp>
        <p:nvSpPr>
          <p:cNvPr id="340" name="--- title: &quot;My Document&quot; author: &quot;Author Name&quot; output:   html_document:     toc: TRUE ---"/>
          <p:cNvSpPr txBox="1"/>
          <p:nvPr/>
        </p:nvSpPr>
        <p:spPr>
          <a:xfrm>
            <a:off x="311687" y="1466064"/>
            <a:ext cx="1390911" cy="993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5C6889"/>
                </a:solidFill>
              </a:rPr>
              <a:t>---</a:t>
            </a:r>
            <a:br/>
            <a:r>
              <a:rPr>
                <a:solidFill>
                  <a:srgbClr val="060C8E"/>
                </a:solidFill>
              </a:rPr>
              <a:t>title: </a:t>
            </a:r>
            <a:r>
              <a:rPr>
                <a:solidFill>
                  <a:srgbClr val="036B07"/>
                </a:solidFill>
              </a:rPr>
              <a:t>"My Document"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author: </a:t>
            </a:r>
            <a:r>
              <a:rPr>
                <a:solidFill>
                  <a:srgbClr val="036B07"/>
                </a:solidFill>
              </a:rPr>
              <a:t>"Author Name"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output: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36B07"/>
                </a:solidFill>
              </a:rPr>
              <a:t>  </a:t>
            </a:r>
            <a:r>
              <a:rPr>
                <a:solidFill>
                  <a:srgbClr val="060C8E"/>
                </a:solidFill>
              </a:rPr>
              <a:t>html_document: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toc: </a:t>
            </a:r>
            <a:r>
              <a:rPr>
                <a:solidFill>
                  <a:srgbClr val="5A56F6"/>
                </a:solidFill>
              </a:rPr>
              <a:t>TRUE</a:t>
            </a:r>
            <a:br>
              <a:rPr>
                <a:solidFill>
                  <a:srgbClr val="E29D37"/>
                </a:solidFill>
              </a:rPr>
            </a:br>
            <a:r>
              <a:rPr>
                <a:solidFill>
                  <a:srgbClr val="5C6889"/>
                </a:solidFill>
              </a:rPr>
              <a:t>---</a:t>
            </a:r>
          </a:p>
        </p:txBody>
      </p:sp>
      <p:sp>
        <p:nvSpPr>
          <p:cNvPr id="341" name="PARAMETERS"/>
          <p:cNvSpPr txBox="1"/>
          <p:nvPr/>
        </p:nvSpPr>
        <p:spPr>
          <a:xfrm>
            <a:off x="320157" y="5627398"/>
            <a:ext cx="1068339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dirty="0"/>
              <a:t>PARAMETERS</a:t>
            </a:r>
          </a:p>
        </p:txBody>
      </p:sp>
      <p:sp>
        <p:nvSpPr>
          <p:cNvPr id="342" name="---…"/>
          <p:cNvSpPr/>
          <p:nvPr/>
        </p:nvSpPr>
        <p:spPr>
          <a:xfrm>
            <a:off x="1660674" y="6164774"/>
            <a:ext cx="1254805" cy="487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>
              <a:lnSpc>
                <a:spcPct val="80000"/>
              </a:lnSpc>
              <a:spcBef>
                <a:spcPts val="0"/>
              </a:spcBef>
              <a:defRPr sz="900" b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---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900" b="0">
                <a:solidFill>
                  <a:srgbClr val="060C8E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params: 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9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  </a:t>
            </a:r>
            <a:r>
              <a:rPr>
                <a:solidFill>
                  <a:srgbClr val="060C8E"/>
                </a:solidFill>
              </a:rPr>
              <a:t>state: </a:t>
            </a:r>
            <a:r>
              <a:rPr>
                <a:solidFill>
                  <a:srgbClr val="036B07"/>
                </a:solidFill>
              </a:rPr>
              <a:t>"hawaii"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900" b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---</a:t>
            </a:r>
          </a:p>
        </p:txBody>
      </p:sp>
      <p:grpSp>
        <p:nvGrpSpPr>
          <p:cNvPr id="345" name="Agrupar"/>
          <p:cNvGrpSpPr/>
          <p:nvPr/>
        </p:nvGrpSpPr>
        <p:grpSpPr>
          <a:xfrm>
            <a:off x="1620666" y="6717578"/>
            <a:ext cx="1900785" cy="547230"/>
            <a:chOff x="0" y="0"/>
            <a:chExt cx="1900783" cy="547228"/>
          </a:xfrm>
        </p:grpSpPr>
        <p:sp>
          <p:nvSpPr>
            <p:cNvPr id="343" name="Rectángulo"/>
            <p:cNvSpPr/>
            <p:nvPr/>
          </p:nvSpPr>
          <p:spPr>
            <a:xfrm>
              <a:off x="-1" y="-1"/>
              <a:ext cx="1900785" cy="547230"/>
            </a:xfrm>
            <a:prstGeom prst="rect">
              <a:avLst/>
            </a:prstGeom>
            <a:solidFill>
              <a:srgbClr val="F3F3F3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44" name="```{r}…"/>
            <p:cNvSpPr/>
            <p:nvPr/>
          </p:nvSpPr>
          <p:spPr>
            <a:xfrm>
              <a:off x="47337" y="27595"/>
              <a:ext cx="1806110" cy="4762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9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```{r}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9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data &lt;- df[, params$state]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9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summary(data)</a:t>
              </a:r>
              <a:br/>
              <a:r>
                <a:t>```</a:t>
              </a:r>
            </a:p>
          </p:txBody>
        </p:sp>
      </p:grpSp>
      <p:pic>
        <p:nvPicPr>
          <p:cNvPr id="346" name="Screen Shot 2016-02-29 at 4.53.30 PM.png" descr="Screen Shot 2016-02-29 at 4.53.30 PM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59426" y="7384220"/>
            <a:ext cx="1257301" cy="873825"/>
          </a:xfrm>
          <a:prstGeom prst="rect">
            <a:avLst/>
          </a:prstGeom>
          <a:ln w="3175">
            <a:solidFill>
              <a:srgbClr val="79ABDB"/>
            </a:solidFill>
            <a:miter lim="400000"/>
          </a:ln>
        </p:spPr>
      </p:pic>
      <p:sp>
        <p:nvSpPr>
          <p:cNvPr id="347" name="Línea"/>
          <p:cNvSpPr/>
          <p:nvPr/>
        </p:nvSpPr>
        <p:spPr>
          <a:xfrm>
            <a:off x="325320" y="5298262"/>
            <a:ext cx="13320253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48" name="INTERACTIVITY"/>
          <p:cNvSpPr txBox="1"/>
          <p:nvPr/>
        </p:nvSpPr>
        <p:spPr>
          <a:xfrm>
            <a:off x="10520610" y="5614698"/>
            <a:ext cx="1164184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dirty="0"/>
              <a:t>INTERACTIVITY</a:t>
            </a:r>
          </a:p>
        </p:txBody>
      </p:sp>
      <p:pic>
        <p:nvPicPr>
          <p:cNvPr id="349" name="pasted-image.tiff" descr="pasted-image.tiff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06300" y="203200"/>
            <a:ext cx="1384300" cy="1599192"/>
          </a:xfrm>
          <a:prstGeom prst="rect">
            <a:avLst/>
          </a:prstGeom>
          <a:ln w="12700">
            <a:miter lim="400000"/>
          </a:ln>
        </p:spPr>
      </p:pic>
      <p:sp>
        <p:nvSpPr>
          <p:cNvPr id="350" name="CUSTOM THEMES"/>
          <p:cNvSpPr txBox="1"/>
          <p:nvPr/>
        </p:nvSpPr>
        <p:spPr>
          <a:xfrm>
            <a:off x="3715291" y="8022366"/>
            <a:ext cx="1373163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/>
            <a:r>
              <a:t>CUSTOM THEMES</a:t>
            </a:r>
          </a:p>
        </p:txBody>
      </p:sp>
      <p:sp>
        <p:nvSpPr>
          <p:cNvPr id="351" name="Customize individual HTML elements using bslib variables. Use ?bs_theme to see more variables."/>
          <p:cNvSpPr txBox="1"/>
          <p:nvPr/>
        </p:nvSpPr>
        <p:spPr>
          <a:xfrm>
            <a:off x="3715291" y="8277489"/>
            <a:ext cx="3111132" cy="529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t>Customize individual HTML elements using bslib variables. Use </a:t>
            </a:r>
            <a:r>
              <a:rPr b="1"/>
              <a:t>?bs_theme</a:t>
            </a:r>
            <a:r>
              <a:t> to see more variables.</a:t>
            </a:r>
          </a:p>
        </p:txBody>
      </p:sp>
      <p:sp>
        <p:nvSpPr>
          <p:cNvPr id="352" name="Apply CSS styling by writing HTML tags directly or:…"/>
          <p:cNvSpPr txBox="1"/>
          <p:nvPr/>
        </p:nvSpPr>
        <p:spPr>
          <a:xfrm>
            <a:off x="7111058" y="7311092"/>
            <a:ext cx="3131717" cy="2254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dirty="0"/>
              <a:t>Apply CSS styling by writing HTML tags directly or:</a:t>
            </a:r>
          </a:p>
          <a:p>
            <a:pPr marL="135819" indent="-135819">
              <a:lnSpc>
                <a:spcPct val="80000"/>
              </a:lnSpc>
              <a:spcBef>
                <a:spcPts val="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dirty="0"/>
              <a:t>Use markdown to apply style attributes inline.</a:t>
            </a:r>
            <a:br>
              <a:rPr dirty="0"/>
            </a:br>
            <a:br>
              <a:rPr dirty="0"/>
            </a:br>
            <a:r>
              <a:rPr dirty="0"/>
              <a:t>Bracketed Span</a:t>
            </a:r>
            <a:br>
              <a:rPr dirty="0"/>
            </a:b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A [green]{.my-color} word.</a:t>
            </a:r>
            <a:r>
              <a:rPr dirty="0"/>
              <a:t> </a:t>
            </a:r>
            <a:br>
              <a:rPr dirty="0"/>
            </a:br>
            <a:br>
              <a:rPr dirty="0"/>
            </a:br>
            <a:r>
              <a:rPr dirty="0"/>
              <a:t>Fenced Div</a:t>
            </a:r>
            <a:br>
              <a:rPr dirty="0"/>
            </a:b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::: {.my-color}</a:t>
            </a:r>
            <a:b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</a:b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All of these words </a:t>
            </a:r>
            <a:b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</a:b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are green.</a:t>
            </a:r>
            <a:b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</a:b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:::</a:t>
            </a:r>
            <a:br>
              <a:rPr dirty="0"/>
            </a:br>
            <a:endParaRPr dirty="0"/>
          </a:p>
          <a:p>
            <a:pPr marL="135819" indent="-135819">
              <a:lnSpc>
                <a:spcPct val="80000"/>
              </a:lnSpc>
              <a:spcBef>
                <a:spcPts val="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dirty="0"/>
              <a:t>Use the Visual Editor. Go to </a:t>
            </a:r>
            <a:r>
              <a:rPr b="1" dirty="0"/>
              <a:t>Format &gt; Div/Span</a:t>
            </a:r>
            <a:r>
              <a:rPr dirty="0"/>
              <a:t> and add CSS styling directly with Edit Attributes. </a:t>
            </a:r>
          </a:p>
        </p:txBody>
      </p:sp>
      <p:sp>
        <p:nvSpPr>
          <p:cNvPr id="353" name="--- output:   html_document:     theme:       bg: &quot;#121212&quot;       fg: &quot;#E4E4E4&quot;…"/>
          <p:cNvSpPr txBox="1"/>
          <p:nvPr/>
        </p:nvSpPr>
        <p:spPr>
          <a:xfrm>
            <a:off x="3715291" y="8677046"/>
            <a:ext cx="2252404" cy="1236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5C6889"/>
                </a:solidFill>
              </a:rPr>
              <a:t>---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output: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36B07"/>
                </a:solidFill>
              </a:rPr>
              <a:t>  </a:t>
            </a:r>
            <a:r>
              <a:rPr>
                <a:solidFill>
                  <a:srgbClr val="060C8E"/>
                </a:solidFill>
              </a:rPr>
              <a:t>html_document: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theme: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  bg: </a:t>
            </a:r>
            <a:r>
              <a:rPr>
                <a:solidFill>
                  <a:srgbClr val="036B07"/>
                </a:solidFill>
              </a:rPr>
              <a:t>"#121212"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  fg: </a:t>
            </a:r>
            <a:r>
              <a:rPr>
                <a:solidFill>
                  <a:srgbClr val="036B07"/>
                </a:solidFill>
              </a:rPr>
              <a:t>"#E4E4E4"</a:t>
            </a:r>
            <a:endParaRPr>
              <a:solidFill>
                <a:srgbClr val="060C8E"/>
              </a:solidFill>
            </a:endParaRPr>
          </a:p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060C8E"/>
                </a:solidFill>
              </a:rPr>
              <a:t>      base_font: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    google: </a:t>
            </a:r>
            <a:r>
              <a:rPr>
                <a:solidFill>
                  <a:srgbClr val="036B07"/>
                </a:solidFill>
              </a:rPr>
              <a:t>"Prompt"</a:t>
            </a:r>
            <a:br/>
            <a:r>
              <a:rPr>
                <a:solidFill>
                  <a:srgbClr val="5C6889"/>
                </a:solidFill>
              </a:rPr>
              <a:t>---</a:t>
            </a:r>
          </a:p>
        </p:txBody>
      </p:sp>
      <p:sp>
        <p:nvSpPr>
          <p:cNvPr id="354" name="Also see Shiny Prerendered for better performance. rmarkdown.rstudio.com/authoring_shiny_prerendered.…"/>
          <p:cNvSpPr txBox="1"/>
          <p:nvPr/>
        </p:nvSpPr>
        <p:spPr>
          <a:xfrm>
            <a:off x="10517341" y="9178374"/>
            <a:ext cx="3187701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spcBef>
                <a:spcPts val="11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t>Also see Shiny Prerendered for better performance. </a:t>
            </a:r>
            <a:r>
              <a:rPr b="1" u="sng">
                <a:hlinkClick r:id="rId9"/>
              </a:rPr>
              <a:t>rmarkdown.rstudio.com/authoring_shiny_prerendered</a:t>
            </a:r>
            <a:r>
              <a:t>.</a:t>
            </a:r>
          </a:p>
          <a:p>
            <a:pPr>
              <a:lnSpc>
                <a:spcPct val="80000"/>
              </a:lnSpc>
              <a:spcBef>
                <a:spcPts val="4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t>Embed a complete app into your document with </a:t>
            </a:r>
            <a:r>
              <a:rPr b="1"/>
              <a:t>shiny::shinyAppDir()</a:t>
            </a:r>
            <a:r>
              <a:t>. More at </a:t>
            </a:r>
            <a:r>
              <a:rPr b="1" u="sng">
                <a:hlinkClick r:id="rId10"/>
              </a:rPr>
              <a:t>bookdown.org/yihui/rmarkdown/shiny-embedded.html</a:t>
            </a:r>
            <a:r>
              <a:t>. </a:t>
            </a:r>
          </a:p>
        </p:txBody>
      </p:sp>
      <p:sp>
        <p:nvSpPr>
          <p:cNvPr id="355" name="REUSABLE TEMPLATES"/>
          <p:cNvSpPr txBox="1"/>
          <p:nvPr/>
        </p:nvSpPr>
        <p:spPr>
          <a:xfrm>
            <a:off x="318995" y="8336963"/>
            <a:ext cx="1804964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t>REUSABLE TEMPLATES</a:t>
            </a:r>
          </a:p>
        </p:txBody>
      </p:sp>
      <p:sp>
        <p:nvSpPr>
          <p:cNvPr id="356" name="Create a new package with a inst/rmarkdown/templates directory.…"/>
          <p:cNvSpPr txBox="1"/>
          <p:nvPr/>
        </p:nvSpPr>
        <p:spPr>
          <a:xfrm>
            <a:off x="318995" y="8548592"/>
            <a:ext cx="3202457" cy="1772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marL="194027" indent="-194027">
              <a:lnSpc>
                <a:spcPct val="80000"/>
              </a:lnSpc>
              <a:spcBef>
                <a:spcPts val="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b="1" dirty="0"/>
              <a:t>Create a new package</a:t>
            </a:r>
            <a:r>
              <a:rPr dirty="0"/>
              <a:t> with a </a:t>
            </a:r>
            <a:r>
              <a:rPr dirty="0" err="1"/>
              <a:t>inst</a:t>
            </a:r>
            <a:r>
              <a:rPr dirty="0"/>
              <a:t>/</a:t>
            </a:r>
            <a:r>
              <a:rPr dirty="0" err="1"/>
              <a:t>rmarkdown</a:t>
            </a:r>
            <a:r>
              <a:rPr dirty="0"/>
              <a:t>/templates directory.</a:t>
            </a:r>
          </a:p>
          <a:p>
            <a:pPr marL="194027" indent="-194027">
              <a:lnSpc>
                <a:spcPct val="80000"/>
              </a:lnSpc>
              <a:spcBef>
                <a:spcPts val="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b="1" dirty="0"/>
              <a:t>Add a folder</a:t>
            </a:r>
            <a:r>
              <a:rPr dirty="0"/>
              <a:t> containing </a:t>
            </a:r>
            <a:r>
              <a:rPr b="1" dirty="0" err="1"/>
              <a:t>template.yaml</a:t>
            </a:r>
            <a:r>
              <a:rPr dirty="0"/>
              <a:t> (below) and </a:t>
            </a:r>
            <a:r>
              <a:rPr b="1" dirty="0" err="1"/>
              <a:t>skeleton.Rmd</a:t>
            </a:r>
            <a:r>
              <a:rPr dirty="0"/>
              <a:t> (template contents).</a:t>
            </a:r>
            <a:br>
              <a:rPr dirty="0"/>
            </a:br>
            <a:r>
              <a:rPr sz="1000" dirty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---</a:t>
            </a:r>
            <a:br>
              <a:rPr sz="1000" dirty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1000" dirty="0">
                <a:solidFill>
                  <a:srgbClr val="060C8E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name: </a:t>
            </a:r>
            <a:r>
              <a:rPr sz="1000" dirty="0">
                <a:solidFill>
                  <a:srgbClr val="036B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"My Template"</a:t>
            </a:r>
            <a:br>
              <a:rPr sz="1000" dirty="0">
                <a:solidFill>
                  <a:srgbClr val="036B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1000" dirty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---</a:t>
            </a:r>
          </a:p>
          <a:p>
            <a:pPr marL="194027" indent="-194027">
              <a:lnSpc>
                <a:spcPct val="80000"/>
              </a:lnSpc>
              <a:spcBef>
                <a:spcPts val="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b="1" dirty="0"/>
              <a:t>Install</a:t>
            </a:r>
            <a:r>
              <a:rPr dirty="0"/>
              <a:t> the package to access template by going to </a:t>
            </a:r>
            <a:br>
              <a:rPr dirty="0"/>
            </a:br>
            <a:r>
              <a:rPr b="1" dirty="0"/>
              <a:t>File &gt; New R Markdown &gt; From Template</a:t>
            </a:r>
            <a:r>
              <a:rPr dirty="0"/>
              <a:t>.</a:t>
            </a:r>
          </a:p>
        </p:txBody>
      </p:sp>
      <p:sp>
        <p:nvSpPr>
          <p:cNvPr id="357" name="Línea"/>
          <p:cNvSpPr/>
          <p:nvPr/>
        </p:nvSpPr>
        <p:spPr>
          <a:xfrm>
            <a:off x="327975" y="8311493"/>
            <a:ext cx="3082285" cy="1"/>
          </a:xfrm>
          <a:prstGeom prst="line">
            <a:avLst/>
          </a:prstGeom>
          <a:ln w="12700">
            <a:solidFill>
              <a:srgbClr val="E0E0E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64" name="Agrupar"/>
          <p:cNvGrpSpPr/>
          <p:nvPr/>
        </p:nvGrpSpPr>
        <p:grpSpPr>
          <a:xfrm>
            <a:off x="7519979" y="9566556"/>
            <a:ext cx="2010413" cy="538733"/>
            <a:chOff x="0" y="0"/>
            <a:chExt cx="2010412" cy="538732"/>
          </a:xfrm>
        </p:grpSpPr>
        <p:sp>
          <p:nvSpPr>
            <p:cNvPr id="358" name="Rectángulo"/>
            <p:cNvSpPr/>
            <p:nvPr/>
          </p:nvSpPr>
          <p:spPr>
            <a:xfrm>
              <a:off x="0" y="164082"/>
              <a:ext cx="1899910" cy="374651"/>
            </a:xfrm>
            <a:prstGeom prst="rect">
              <a:avLst/>
            </a:prstGeom>
            <a:solidFill>
              <a:srgbClr val="F3F3F3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59" name="This is a div with some text in it."/>
            <p:cNvSpPr txBox="1"/>
            <p:nvPr/>
          </p:nvSpPr>
          <p:spPr>
            <a:xfrm>
              <a:off x="8884" y="173607"/>
              <a:ext cx="2001529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lvl1pPr>
            </a:lstStyle>
            <a:p>
              <a:r>
                <a:t>This is a div with some text in it.</a:t>
              </a:r>
            </a:p>
          </p:txBody>
        </p:sp>
        <p:sp>
          <p:nvSpPr>
            <p:cNvPr id="360" name="Círculo"/>
            <p:cNvSpPr/>
            <p:nvPr/>
          </p:nvSpPr>
          <p:spPr>
            <a:xfrm>
              <a:off x="1666502" y="31577"/>
              <a:ext cx="197024" cy="197024"/>
            </a:xfrm>
            <a:prstGeom prst="roundRect">
              <a:avLst>
                <a:gd name="adj" fmla="val 50000"/>
              </a:avLst>
            </a:pr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DCDEE0"/>
                  </a:solidFill>
                </a:defRPr>
              </a:pPr>
              <a:endParaRPr/>
            </a:p>
          </p:txBody>
        </p:sp>
        <p:sp>
          <p:nvSpPr>
            <p:cNvPr id="361" name="..."/>
            <p:cNvSpPr txBox="1"/>
            <p:nvPr/>
          </p:nvSpPr>
          <p:spPr>
            <a:xfrm>
              <a:off x="1701901" y="0"/>
              <a:ext cx="128295" cy="1756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/>
            </a:bodyPr>
            <a:lstStyle>
              <a:lvl1pPr algn="ctr">
                <a:lnSpc>
                  <a:spcPct val="90000"/>
                </a:lnSpc>
                <a:spcBef>
                  <a:spcPts val="1200"/>
                </a:spcBef>
                <a:defRPr sz="1100">
                  <a:solidFill>
                    <a:srgbClr val="53585F"/>
                  </a:solidFill>
                </a:defRPr>
              </a:lvl1pPr>
            </a:lstStyle>
            <a:p>
              <a:r>
                <a:t>... </a:t>
              </a:r>
            </a:p>
          </p:txBody>
        </p:sp>
        <p:sp>
          <p:nvSpPr>
            <p:cNvPr id="362" name="Rectángulo redondeado"/>
            <p:cNvSpPr/>
            <p:nvPr/>
          </p:nvSpPr>
          <p:spPr>
            <a:xfrm>
              <a:off x="837846" y="31577"/>
              <a:ext cx="779464" cy="197024"/>
            </a:xfrm>
            <a:prstGeom prst="roundRect">
              <a:avLst>
                <a:gd name="adj" fmla="val 50000"/>
              </a:avLst>
            </a:pr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DCDEE0"/>
                  </a:solidFill>
                </a:defRPr>
              </a:pPr>
              <a:endParaRPr/>
            </a:p>
          </p:txBody>
        </p:sp>
        <p:sp>
          <p:nvSpPr>
            <p:cNvPr id="363" name=".my-css-tag"/>
            <p:cNvSpPr txBox="1"/>
            <p:nvPr/>
          </p:nvSpPr>
          <p:spPr>
            <a:xfrm>
              <a:off x="842436" y="43157"/>
              <a:ext cx="779463" cy="1756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/>
            </a:bodyPr>
            <a:lstStyle>
              <a:lvl1pPr algn="ctr">
                <a:lnSpc>
                  <a:spcPct val="90000"/>
                </a:lnSpc>
                <a:spcBef>
                  <a:spcPts val="1200"/>
                </a:spcBef>
                <a:defRPr sz="900">
                  <a:solidFill>
                    <a:srgbClr val="53585F"/>
                  </a:solidFill>
                </a:defRPr>
              </a:lvl1pPr>
            </a:lstStyle>
            <a:p>
              <a:r>
                <a:t>.my-css-tag</a:t>
              </a:r>
            </a:p>
          </p:txBody>
        </p:sp>
      </p:grpSp>
      <p:sp>
        <p:nvSpPr>
          <p:cNvPr id="365" name="Línea"/>
          <p:cNvSpPr/>
          <p:nvPr/>
        </p:nvSpPr>
        <p:spPr>
          <a:xfrm rot="9808801">
            <a:off x="9392572" y="9511842"/>
            <a:ext cx="250709" cy="140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207" extrusionOk="0">
                <a:moveTo>
                  <a:pt x="21600" y="1378"/>
                </a:moveTo>
                <a:cubicBezTo>
                  <a:pt x="16436" y="-1393"/>
                  <a:pt x="10789" y="65"/>
                  <a:pt x="6372" y="5310"/>
                </a:cubicBezTo>
                <a:cubicBezTo>
                  <a:pt x="3307" y="8951"/>
                  <a:pt x="1063" y="14196"/>
                  <a:pt x="0" y="20207"/>
                </a:cubicBezTo>
              </a:path>
            </a:pathLst>
          </a:custGeom>
          <a:ln>
            <a:solidFill>
              <a:srgbClr val="54585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66" name="A green word.…"/>
          <p:cNvSpPr txBox="1"/>
          <p:nvPr/>
        </p:nvSpPr>
        <p:spPr>
          <a:xfrm>
            <a:off x="8923649" y="7892077"/>
            <a:ext cx="1272773" cy="994966"/>
          </a:xfrm>
          <a:prstGeom prst="rect">
            <a:avLst/>
          </a:prstGeom>
          <a:ln>
            <a:solidFill>
              <a:srgbClr val="DDDEE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400"/>
              </a:spcBef>
              <a:defRPr sz="1100" b="0">
                <a:solidFill>
                  <a:srgbClr val="000000"/>
                </a:solidFill>
              </a:defRPr>
            </a:pPr>
            <a:r>
              <a:t>A </a:t>
            </a:r>
            <a:r>
              <a:rPr>
                <a:solidFill>
                  <a:schemeClr val="accent2"/>
                </a:solidFill>
              </a:rPr>
              <a:t>green</a:t>
            </a:r>
            <a:r>
              <a:t> word. 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1100" b="0">
                <a:solidFill>
                  <a:srgbClr val="000000"/>
                </a:solidFill>
              </a:defRPr>
            </a:pPr>
            <a:br/>
            <a:br/>
            <a:br/>
            <a:r>
              <a:rPr>
                <a:solidFill>
                  <a:schemeClr val="accent2"/>
                </a:solidFill>
              </a:rPr>
              <a:t>All of these words </a:t>
            </a:r>
            <a:br>
              <a:rPr>
                <a:solidFill>
                  <a:schemeClr val="accent2"/>
                </a:solidFill>
              </a:rPr>
            </a:br>
            <a:r>
              <a:rPr>
                <a:solidFill>
                  <a:schemeClr val="accent2"/>
                </a:solidFill>
              </a:rPr>
              <a:t>are green.</a:t>
            </a:r>
          </a:p>
        </p:txBody>
      </p:sp>
      <p:sp>
        <p:nvSpPr>
          <p:cNvPr id="367" name="Indent format 2 characters, indent options 4 characters"/>
          <p:cNvSpPr/>
          <p:nvPr/>
        </p:nvSpPr>
        <p:spPr>
          <a:xfrm>
            <a:off x="1641169" y="1963935"/>
            <a:ext cx="1955075" cy="487177"/>
          </a:xfrm>
          <a:prstGeom prst="roundRect">
            <a:avLst>
              <a:gd name="adj" fmla="val 39103"/>
            </a:avLst>
          </a:prstGeom>
          <a:solidFill>
            <a:srgbClr val="D2E6F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600"/>
              </a:spcBef>
              <a:defRPr sz="1100">
                <a:solidFill>
                  <a:srgbClr val="15808D"/>
                </a:solidFill>
              </a:defRPr>
            </a:lvl1pPr>
          </a:lstStyle>
          <a:p>
            <a:r>
              <a:rPr sz="1050" dirty="0"/>
              <a:t>Indent format 2 characters, indent options 4 characters</a:t>
            </a:r>
          </a:p>
        </p:txBody>
      </p:sp>
      <p:sp>
        <p:nvSpPr>
          <p:cNvPr id="368" name="Triángulo"/>
          <p:cNvSpPr/>
          <p:nvPr/>
        </p:nvSpPr>
        <p:spPr>
          <a:xfrm rot="17372937" flipH="1">
            <a:off x="1498965" y="2109588"/>
            <a:ext cx="190679" cy="2615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D2E6F4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369" name="pasted-image.tiff" descr="pasted-image.tiff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609744" y="3949534"/>
            <a:ext cx="853502" cy="84836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86" name="Agrupar"/>
          <p:cNvGrpSpPr/>
          <p:nvPr/>
        </p:nvGrpSpPr>
        <p:grpSpPr>
          <a:xfrm>
            <a:off x="10994809" y="2421939"/>
            <a:ext cx="2914903" cy="1462391"/>
            <a:chOff x="0" y="0"/>
            <a:chExt cx="2914902" cy="1462390"/>
          </a:xfrm>
        </p:grpSpPr>
        <p:grpSp>
          <p:nvGrpSpPr>
            <p:cNvPr id="372" name="Agrupar"/>
            <p:cNvGrpSpPr/>
            <p:nvPr/>
          </p:nvGrpSpPr>
          <p:grpSpPr>
            <a:xfrm>
              <a:off x="35365" y="5994"/>
              <a:ext cx="284803" cy="372794"/>
              <a:chOff x="0" y="0"/>
              <a:chExt cx="284802" cy="372792"/>
            </a:xfrm>
          </p:grpSpPr>
          <p:pic>
            <p:nvPicPr>
              <p:cNvPr id="370" name="pasted-image.png" descr="pasted-image.png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0" y="24704"/>
                <a:ext cx="271100" cy="34808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>
                <a:outerShdw blurRad="25400" dist="20037" dir="8434451" rotWithShape="0">
                  <a:srgbClr val="000000">
                    <a:alpha val="22374"/>
                  </a:srgbClr>
                </a:outerShdw>
              </a:effectLst>
            </p:spPr>
          </p:pic>
          <p:sp>
            <p:nvSpPr>
              <p:cNvPr id="371" name="Triángulo"/>
              <p:cNvSpPr/>
              <p:nvPr/>
            </p:nvSpPr>
            <p:spPr>
              <a:xfrm rot="10800000">
                <a:off x="182899" y="-1"/>
                <a:ext cx="101904" cy="1019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373" name="Línea"/>
            <p:cNvSpPr/>
            <p:nvPr/>
          </p:nvSpPr>
          <p:spPr>
            <a:xfrm>
              <a:off x="342155" y="192390"/>
              <a:ext cx="381001" cy="1"/>
            </a:xfrm>
            <a:prstGeom prst="line">
              <a:avLst/>
            </a:prstGeom>
            <a:noFill/>
            <a:ln w="12700" cap="flat">
              <a:solidFill>
                <a:srgbClr val="53585F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56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grpSp>
          <p:nvGrpSpPr>
            <p:cNvPr id="376" name="Agrupar"/>
            <p:cNvGrpSpPr/>
            <p:nvPr/>
          </p:nvGrpSpPr>
          <p:grpSpPr>
            <a:xfrm>
              <a:off x="757842" y="5994"/>
              <a:ext cx="284804" cy="372794"/>
              <a:chOff x="0" y="0"/>
              <a:chExt cx="284802" cy="372792"/>
            </a:xfrm>
          </p:grpSpPr>
          <p:pic>
            <p:nvPicPr>
              <p:cNvPr id="374" name="pasted-image.png" descr="pasted-image.png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0" y="24704"/>
                <a:ext cx="271100" cy="34808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>
                <a:outerShdw blurRad="25400" dist="20037" dir="8434451" rotWithShape="0">
                  <a:srgbClr val="000000">
                    <a:alpha val="22374"/>
                  </a:srgbClr>
                </a:outerShdw>
              </a:effectLst>
            </p:spPr>
          </p:pic>
          <p:sp>
            <p:nvSpPr>
              <p:cNvPr id="375" name="Triángulo"/>
              <p:cNvSpPr/>
              <p:nvPr/>
            </p:nvSpPr>
            <p:spPr>
              <a:xfrm rot="10800000">
                <a:off x="182899" y="-1"/>
                <a:ext cx="101904" cy="1019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377" name="Línea"/>
            <p:cNvSpPr/>
            <p:nvPr/>
          </p:nvSpPr>
          <p:spPr>
            <a:xfrm>
              <a:off x="1077333" y="192390"/>
              <a:ext cx="381001" cy="1"/>
            </a:xfrm>
            <a:prstGeom prst="line">
              <a:avLst/>
            </a:prstGeom>
            <a:noFill/>
            <a:ln w="12700" cap="flat">
              <a:solidFill>
                <a:srgbClr val="53585F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56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grpSp>
          <p:nvGrpSpPr>
            <p:cNvPr id="380" name="Agrupar"/>
            <p:cNvGrpSpPr/>
            <p:nvPr/>
          </p:nvGrpSpPr>
          <p:grpSpPr>
            <a:xfrm>
              <a:off x="1516025" y="-1"/>
              <a:ext cx="284803" cy="372794"/>
              <a:chOff x="0" y="0"/>
              <a:chExt cx="284802" cy="372792"/>
            </a:xfrm>
          </p:grpSpPr>
          <p:pic>
            <p:nvPicPr>
              <p:cNvPr id="378" name="pasted-image.png" descr="pasted-image.png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0" y="24704"/>
                <a:ext cx="271100" cy="34808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>
                <a:outerShdw blurRad="25400" dist="20037" dir="8434451" rotWithShape="0">
                  <a:srgbClr val="000000">
                    <a:alpha val="22374"/>
                  </a:srgbClr>
                </a:outerShdw>
              </a:effectLst>
            </p:spPr>
          </p:pic>
          <p:sp>
            <p:nvSpPr>
              <p:cNvPr id="379" name="Triángulo"/>
              <p:cNvSpPr/>
              <p:nvPr/>
            </p:nvSpPr>
            <p:spPr>
              <a:xfrm rot="10800000">
                <a:off x="182899" y="-1"/>
                <a:ext cx="101904" cy="1019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381" name=".Rmd"/>
            <p:cNvSpPr/>
            <p:nvPr/>
          </p:nvSpPr>
          <p:spPr>
            <a:xfrm>
              <a:off x="0" y="192390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4570" tIns="54570" rIns="54570" bIns="54570" numCol="1" anchor="ctr">
              <a:spAutoFit/>
            </a:bodyPr>
            <a:lstStyle>
              <a:lvl1pPr>
                <a:defRPr sz="700">
                  <a:solidFill>
                    <a:schemeClr val="accent5">
                      <a:hueOff val="-444211"/>
                      <a:satOff val="-14915"/>
                      <a:lumOff val="22857"/>
                    </a:schemeClr>
                  </a:solidFill>
                </a:defRPr>
              </a:lvl1pPr>
            </a:lstStyle>
            <a:p>
              <a:r>
                <a:t>.Rmd</a:t>
              </a:r>
            </a:p>
          </p:txBody>
        </p:sp>
        <p:sp>
          <p:nvSpPr>
            <p:cNvPr id="382" name=".md"/>
            <p:cNvSpPr/>
            <p:nvPr/>
          </p:nvSpPr>
          <p:spPr>
            <a:xfrm>
              <a:off x="747538" y="192390"/>
              <a:ext cx="27210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spAutoFit/>
            </a:bodyPr>
            <a:lstStyle>
              <a:lvl1pPr>
                <a:defRPr sz="700">
                  <a:solidFill>
                    <a:schemeClr val="accent5">
                      <a:hueOff val="-444211"/>
                      <a:satOff val="-14915"/>
                      <a:lumOff val="22857"/>
                    </a:schemeClr>
                  </a:solidFill>
                </a:defRPr>
              </a:lvl1pPr>
            </a:lstStyle>
            <a:p>
              <a:r>
                <a:t>.md</a:t>
              </a:r>
            </a:p>
          </p:txBody>
        </p:sp>
        <p:sp>
          <p:nvSpPr>
            <p:cNvPr id="383" name="HTML…"/>
            <p:cNvSpPr/>
            <p:nvPr/>
          </p:nvSpPr>
          <p:spPr>
            <a:xfrm>
              <a:off x="1644902" y="19239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4570" tIns="54570" rIns="54570" bIns="54570" numCol="1" anchor="ctr">
              <a:spAutoFit/>
            </a:bodyPr>
            <a:lstStyle/>
            <a:p>
              <a:pPr algn="ctr">
                <a:spcBef>
                  <a:spcPts val="0"/>
                </a:spcBef>
                <a:defRPr sz="600" b="0">
                  <a:solidFill>
                    <a:schemeClr val="accent4"/>
                  </a:solidFill>
                </a:defRPr>
              </a:pPr>
              <a:r>
                <a:rPr dirty="0"/>
                <a:t>HTML</a:t>
              </a:r>
            </a:p>
            <a:p>
              <a:pPr algn="ctr">
                <a:spcBef>
                  <a:spcPts val="0"/>
                </a:spcBef>
                <a:defRPr sz="600" b="0">
                  <a:solidFill>
                    <a:schemeClr val="accent5"/>
                  </a:solidFill>
                </a:defRPr>
              </a:pPr>
              <a:r>
                <a:rPr dirty="0"/>
                <a:t>PDF</a:t>
              </a:r>
            </a:p>
            <a:p>
              <a:pPr algn="ctr">
                <a:spcBef>
                  <a:spcPts val="0"/>
                </a:spcBef>
                <a:defRPr sz="600" b="0">
                  <a:solidFill>
                    <a:schemeClr val="accent1"/>
                  </a:solidFill>
                </a:defRPr>
              </a:pPr>
              <a:r>
                <a:rPr dirty="0"/>
                <a:t>DOC</a:t>
              </a:r>
            </a:p>
          </p:txBody>
        </p:sp>
        <p:sp>
          <p:nvSpPr>
            <p:cNvPr id="384" name="knitr"/>
            <p:cNvSpPr/>
            <p:nvPr/>
          </p:nvSpPr>
          <p:spPr>
            <a:xfrm>
              <a:off x="374449" y="130414"/>
              <a:ext cx="36918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spAutoFit/>
            </a:bodyPr>
            <a:lstStyle>
              <a:lvl1pPr>
                <a:defRPr sz="700" b="0">
                  <a:solidFill>
                    <a:srgbClr val="000000"/>
                  </a:solidFill>
                </a:defRPr>
              </a:lvl1pPr>
            </a:lstStyle>
            <a:p>
              <a:r>
                <a:t>knitr</a:t>
              </a:r>
            </a:p>
          </p:txBody>
        </p:sp>
        <p:sp>
          <p:nvSpPr>
            <p:cNvPr id="385" name="pandoc"/>
            <p:cNvSpPr/>
            <p:nvPr/>
          </p:nvSpPr>
          <p:spPr>
            <a:xfrm>
              <a:off x="1053639" y="130414"/>
              <a:ext cx="46777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4570" tIns="54570" rIns="54570" bIns="54570" numCol="1" anchor="ctr">
              <a:spAutoFit/>
            </a:bodyPr>
            <a:lstStyle>
              <a:lvl1pPr>
                <a:defRPr sz="700" b="0">
                  <a:solidFill>
                    <a:srgbClr val="000000"/>
                  </a:solidFill>
                </a:defRPr>
              </a:lvl1pPr>
            </a:lstStyle>
            <a:p>
              <a:r>
                <a:t>pandoc</a:t>
              </a:r>
            </a:p>
          </p:txBody>
        </p:sp>
      </p:grpSp>
      <p:pic>
        <p:nvPicPr>
          <p:cNvPr id="387" name="posit-full-color.png" descr="posit-full-color.png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82542" y="10050579"/>
            <a:ext cx="1719068" cy="544372"/>
          </a:xfrm>
          <a:prstGeom prst="rect">
            <a:avLst/>
          </a:prstGeom>
          <a:ln w="12700">
            <a:miter lim="400000"/>
          </a:ln>
        </p:spPr>
      </p:pic>
      <p:sp>
        <p:nvSpPr>
          <p:cNvPr id="388" name="CC BY SA Posit Software, PBC  •   info@posit.co  •   posit.co  •  Learn more at rmarkdown.rstudio.com  •  HTML cheatsheets at pos.it/cheatsheets  •  rmarkdown  2.27  •  Updated:  2024-05"/>
          <p:cNvSpPr txBox="1"/>
          <p:nvPr/>
        </p:nvSpPr>
        <p:spPr>
          <a:xfrm>
            <a:off x="2353572" y="10340910"/>
            <a:ext cx="11322666" cy="248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t>CC BY SA Posit Software, PBC  •   </a:t>
            </a:r>
            <a:r>
              <a:rPr>
                <a:hlinkClick r:id="rId14"/>
              </a:rPr>
              <a:t>info@posit.co</a:t>
            </a:r>
            <a:r>
              <a:t>  •   </a:t>
            </a:r>
            <a:r>
              <a:rPr>
                <a:hlinkClick r:id="rId15"/>
              </a:rPr>
              <a:t>posit.co</a:t>
            </a:r>
            <a:r>
              <a:t>  •  Learn more at </a:t>
            </a:r>
            <a:r>
              <a:rPr b="1">
                <a:hlinkClick r:id="rId16"/>
              </a:rPr>
              <a:t>rmarkdown.rstudio.com</a:t>
            </a:r>
            <a:r>
              <a:t>  •  HTML cheatsheets at </a:t>
            </a:r>
            <a:r>
              <a:rPr b="1">
                <a:hlinkClick r:id="rId17"/>
              </a:rPr>
              <a:t>pos.it/cheatsheets</a:t>
            </a:r>
            <a:r>
              <a:rPr>
                <a:solidFill>
                  <a:srgbClr val="D1D2D3"/>
                </a:solidFill>
              </a:rPr>
              <a:t>  </a:t>
            </a:r>
            <a:r>
              <a:t>•  rmarkdown  2.27  •  Updated:  2024-05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4C4C4C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2689</Words>
  <Application>Microsoft Office PowerPoint</Application>
  <PresentationFormat>Custom</PresentationFormat>
  <Paragraphs>402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Avenir Roman</vt:lpstr>
      <vt:lpstr>Cambria Math</vt:lpstr>
      <vt:lpstr>Consolas</vt:lpstr>
      <vt:lpstr>Helvetica</vt:lpstr>
      <vt:lpstr>Helvetica Light</vt:lpstr>
      <vt:lpstr>Source Code Pro</vt:lpstr>
      <vt:lpstr>White</vt:lpstr>
      <vt:lpstr>rmarkdown : : CHEATSHEET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rmarkdown : : CHEATSHEET </dc:title>
  <cp:lastModifiedBy>David Díaz Rodríguez</cp:lastModifiedBy>
  <cp:revision>3</cp:revision>
  <dcterms:modified xsi:type="dcterms:W3CDTF">2024-06-03T11:29:43Z</dcterms:modified>
</cp:coreProperties>
</file>